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sldIdLst>
    <p:sldId id="256" r:id="rId5"/>
    <p:sldId id="257" r:id="rId6"/>
    <p:sldId id="271" r:id="rId7"/>
    <p:sldId id="258" r:id="rId8"/>
    <p:sldId id="259" r:id="rId9"/>
    <p:sldId id="260" r:id="rId10"/>
    <p:sldId id="261" r:id="rId11"/>
    <p:sldId id="262" r:id="rId12"/>
    <p:sldId id="263" r:id="rId13"/>
    <p:sldId id="264" r:id="rId14"/>
    <p:sldId id="272" r:id="rId15"/>
    <p:sldId id="273" r:id="rId16"/>
    <p:sldId id="274" r:id="rId17"/>
    <p:sldId id="275" r:id="rId18"/>
    <p:sldId id="276" r:id="rId19"/>
    <p:sldId id="289" r:id="rId20"/>
    <p:sldId id="265" r:id="rId21"/>
    <p:sldId id="277" r:id="rId22"/>
    <p:sldId id="266" r:id="rId23"/>
    <p:sldId id="267" r:id="rId24"/>
    <p:sldId id="268" r:id="rId25"/>
    <p:sldId id="269" r:id="rId26"/>
    <p:sldId id="288" r:id="rId27"/>
    <p:sldId id="278" r:id="rId28"/>
    <p:sldId id="279" r:id="rId29"/>
    <p:sldId id="280" r:id="rId30"/>
    <p:sldId id="284" r:id="rId31"/>
    <p:sldId id="281" r:id="rId32"/>
    <p:sldId id="283" r:id="rId33"/>
    <p:sldId id="286" r:id="rId34"/>
    <p:sldId id="285" r:id="rId35"/>
    <p:sldId id="282" r:id="rId36"/>
    <p:sldId id="270" r:id="rId37"/>
    <p:sldId id="287"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Tahom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BA572D3-062B-494F-B99E-EF8E6D80ABA5}" type="slidenum">
              <a:rPr lang="en-US" altLang="en-US"/>
              <a:pPr/>
              <a:t>‹#›</a:t>
            </a:fld>
            <a:endParaRPr lang="en-US" altLang="en-US"/>
          </a:p>
        </p:txBody>
      </p:sp>
    </p:spTree>
    <p:extLst>
      <p:ext uri="{BB962C8B-B14F-4D97-AF65-F5344CB8AC3E}">
        <p14:creationId xmlns:p14="http://schemas.microsoft.com/office/powerpoint/2010/main" val="29884350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74D3B4-6B36-4DFE-AEED-50CFC9B5C768}" type="slidenum">
              <a:rPr lang="en-US" altLang="en-US"/>
              <a:pPr/>
              <a:t>‹#›</a:t>
            </a:fld>
            <a:endParaRPr lang="en-US" altLang="en-US"/>
          </a:p>
        </p:txBody>
      </p:sp>
    </p:spTree>
    <p:extLst>
      <p:ext uri="{BB962C8B-B14F-4D97-AF65-F5344CB8AC3E}">
        <p14:creationId xmlns:p14="http://schemas.microsoft.com/office/powerpoint/2010/main" val="419620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73F879-E722-4C74-A4ED-6101F3F89623}" type="slidenum">
              <a:rPr lang="en-US" altLang="en-US"/>
              <a:pPr/>
              <a:t>‹#›</a:t>
            </a:fld>
            <a:endParaRPr lang="en-US" altLang="en-US"/>
          </a:p>
        </p:txBody>
      </p:sp>
    </p:spTree>
    <p:extLst>
      <p:ext uri="{BB962C8B-B14F-4D97-AF65-F5344CB8AC3E}">
        <p14:creationId xmlns:p14="http://schemas.microsoft.com/office/powerpoint/2010/main" val="405396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68186AF-2EEB-4C52-A9C9-5FEFA91EB7E8}" type="slidenum">
              <a:rPr lang="en-US" altLang="en-US"/>
              <a:pPr/>
              <a:t>‹#›</a:t>
            </a:fld>
            <a:endParaRPr lang="en-US" altLang="en-US"/>
          </a:p>
        </p:txBody>
      </p:sp>
    </p:spTree>
    <p:extLst>
      <p:ext uri="{BB962C8B-B14F-4D97-AF65-F5344CB8AC3E}">
        <p14:creationId xmlns:p14="http://schemas.microsoft.com/office/powerpoint/2010/main" val="1545148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82DE1B6D-3F6E-4991-B051-E7D6B4929C4F}" type="slidenum">
              <a:rPr lang="en-US" altLang="en-US"/>
              <a:pPr/>
              <a:t>‹#›</a:t>
            </a:fld>
            <a:endParaRPr lang="en-US" altLang="en-US"/>
          </a:p>
        </p:txBody>
      </p:sp>
    </p:spTree>
    <p:extLst>
      <p:ext uri="{BB962C8B-B14F-4D97-AF65-F5344CB8AC3E}">
        <p14:creationId xmlns:p14="http://schemas.microsoft.com/office/powerpoint/2010/main" val="2010410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33999F8-A2AB-4834-AF6A-B66562C9BEA8}" type="slidenum">
              <a:rPr lang="en-US" altLang="en-US"/>
              <a:pPr/>
              <a:t>‹#›</a:t>
            </a:fld>
            <a:endParaRPr lang="en-US" altLang="en-US"/>
          </a:p>
        </p:txBody>
      </p:sp>
    </p:spTree>
    <p:extLst>
      <p:ext uri="{BB962C8B-B14F-4D97-AF65-F5344CB8AC3E}">
        <p14:creationId xmlns:p14="http://schemas.microsoft.com/office/powerpoint/2010/main" val="192403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EF25B87-5649-4D5D-AEDF-144361035991}" type="slidenum">
              <a:rPr lang="en-US" altLang="en-US"/>
              <a:pPr/>
              <a:t>‹#›</a:t>
            </a:fld>
            <a:endParaRPr lang="en-US" altLang="en-US"/>
          </a:p>
        </p:txBody>
      </p:sp>
    </p:spTree>
    <p:extLst>
      <p:ext uri="{BB962C8B-B14F-4D97-AF65-F5344CB8AC3E}">
        <p14:creationId xmlns:p14="http://schemas.microsoft.com/office/powerpoint/2010/main" val="609064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6043B7-A5BB-4780-BA48-D54B2A42BDD2}" type="slidenum">
              <a:rPr lang="en-US" altLang="en-US"/>
              <a:pPr/>
              <a:t>‹#›</a:t>
            </a:fld>
            <a:endParaRPr lang="en-US" altLang="en-US"/>
          </a:p>
        </p:txBody>
      </p:sp>
    </p:spTree>
    <p:extLst>
      <p:ext uri="{BB962C8B-B14F-4D97-AF65-F5344CB8AC3E}">
        <p14:creationId xmlns:p14="http://schemas.microsoft.com/office/powerpoint/2010/main" val="3680165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CA5C52-759C-4F15-8177-2BA3DBD747C7}" type="slidenum">
              <a:rPr lang="en-US" altLang="en-US"/>
              <a:pPr/>
              <a:t>‹#›</a:t>
            </a:fld>
            <a:endParaRPr lang="en-US" altLang="en-US"/>
          </a:p>
        </p:txBody>
      </p:sp>
    </p:spTree>
    <p:extLst>
      <p:ext uri="{BB962C8B-B14F-4D97-AF65-F5344CB8AC3E}">
        <p14:creationId xmlns:p14="http://schemas.microsoft.com/office/powerpoint/2010/main" val="131507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068493E-89AB-4EC7-BB68-8AEBB5E9453C}" type="slidenum">
              <a:rPr lang="en-US" altLang="en-US"/>
              <a:pPr/>
              <a:t>‹#›</a:t>
            </a:fld>
            <a:endParaRPr lang="en-US" altLang="en-US"/>
          </a:p>
        </p:txBody>
      </p:sp>
    </p:spTree>
    <p:extLst>
      <p:ext uri="{BB962C8B-B14F-4D97-AF65-F5344CB8AC3E}">
        <p14:creationId xmlns:p14="http://schemas.microsoft.com/office/powerpoint/2010/main" val="241603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227BEDD-2D14-4F05-B88E-4097E1C59F41}" type="slidenum">
              <a:rPr lang="en-US" altLang="en-US"/>
              <a:pPr/>
              <a:t>‹#›</a:t>
            </a:fld>
            <a:endParaRPr lang="en-US" altLang="en-US"/>
          </a:p>
        </p:txBody>
      </p:sp>
    </p:spTree>
    <p:extLst>
      <p:ext uri="{BB962C8B-B14F-4D97-AF65-F5344CB8AC3E}">
        <p14:creationId xmlns:p14="http://schemas.microsoft.com/office/powerpoint/2010/main" val="360008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AC21D30-F783-4D3E-9062-CEC4FC2A1F1F}" type="slidenum">
              <a:rPr lang="en-US" altLang="en-US"/>
              <a:pPr/>
              <a:t>‹#›</a:t>
            </a:fld>
            <a:endParaRPr lang="en-US" altLang="en-US"/>
          </a:p>
        </p:txBody>
      </p:sp>
    </p:spTree>
    <p:extLst>
      <p:ext uri="{BB962C8B-B14F-4D97-AF65-F5344CB8AC3E}">
        <p14:creationId xmlns:p14="http://schemas.microsoft.com/office/powerpoint/2010/main" val="422871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136BEFD-BB72-4904-BCFA-6EE35F88B408}" type="slidenum">
              <a:rPr lang="en-US" altLang="en-US"/>
              <a:pPr/>
              <a:t>‹#›</a:t>
            </a:fld>
            <a:endParaRPr lang="en-US" altLang="en-US"/>
          </a:p>
        </p:txBody>
      </p:sp>
    </p:spTree>
    <p:extLst>
      <p:ext uri="{BB962C8B-B14F-4D97-AF65-F5344CB8AC3E}">
        <p14:creationId xmlns:p14="http://schemas.microsoft.com/office/powerpoint/2010/main" val="207600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A3EEED0-9400-4566-819E-F5709DD32698}" type="slidenum">
              <a:rPr lang="en-US" altLang="en-US"/>
              <a:pPr/>
              <a:t>‹#›</a:t>
            </a:fld>
            <a:endParaRPr lang="en-US" altLang="en-US"/>
          </a:p>
        </p:txBody>
      </p:sp>
    </p:spTree>
    <p:extLst>
      <p:ext uri="{BB962C8B-B14F-4D97-AF65-F5344CB8AC3E}">
        <p14:creationId xmlns:p14="http://schemas.microsoft.com/office/powerpoint/2010/main" val="396322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73416D1-1084-4E01-B325-EF538960B535}" type="slidenum">
              <a:rPr lang="en-US" altLang="en-US"/>
              <a:pPr/>
              <a:t>‹#›</a:t>
            </a:fld>
            <a:endParaRPr lang="en-US" altLang="en-US"/>
          </a:p>
        </p:txBody>
      </p:sp>
    </p:spTree>
    <p:extLst>
      <p:ext uri="{BB962C8B-B14F-4D97-AF65-F5344CB8AC3E}">
        <p14:creationId xmlns:p14="http://schemas.microsoft.com/office/powerpoint/2010/main" val="408326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F982D75-7495-42DA-B040-C53F5694E70B}" type="slidenum">
              <a:rPr lang="en-US" altLang="en-US"/>
              <a:pPr/>
              <a:t>‹#›</a:t>
            </a:fld>
            <a:endParaRPr lang="en-US" altLang="en-US"/>
          </a:p>
        </p:txBody>
      </p:sp>
    </p:spTree>
    <p:extLst>
      <p:ext uri="{BB962C8B-B14F-4D97-AF65-F5344CB8AC3E}">
        <p14:creationId xmlns:p14="http://schemas.microsoft.com/office/powerpoint/2010/main" val="299705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ea typeface="+mn-ea"/>
                <a:cs typeface="+mn-cs"/>
              </a:defRPr>
            </a:lvl1pPr>
          </a:lstStyle>
          <a:p>
            <a:pPr>
              <a:defRPr/>
            </a:pPr>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ea typeface="+mn-ea"/>
                <a:cs typeface="+mn-cs"/>
              </a:defRPr>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2C9A4985-ACE1-4400-9044-3CFA81C4440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16"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2000"/>
                                        <p:tgtEl>
                                          <p:spTgt spid="717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fade">
                                      <p:cBhvr>
                                        <p:cTn id="15" dur="2000"/>
                                        <p:tgtEl>
                                          <p:spTgt spid="717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fade">
                                      <p:cBhvr>
                                        <p:cTn id="18" dur="2000"/>
                                        <p:tgtEl>
                                          <p:spTgt spid="717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2000"/>
                                        <p:tgtEl>
                                          <p:spTgt spid="717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fade">
                                      <p:cBhvr>
                                        <p:cTn id="24" dur="20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tmplLst>
          <p:tmpl lvl="1">
            <p:tnLst>
              <p:par>
                <p:cTn presetID="10" presetClass="entr" presetSubtype="0" fill="hold" nodeType="click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fade">
                      <p:cBhvr>
                        <p:cTn dur="2000"/>
                        <p:tgtEl>
                          <p:spTgt spid="717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fade">
                      <p:cBhvr>
                        <p:cTn dur="2000"/>
                        <p:tgtEl>
                          <p:spTgt spid="717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fade">
                      <p:cBhvr>
                        <p:cTn dur="2000"/>
                        <p:tgtEl>
                          <p:spTgt spid="717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fade">
                      <p:cBhvr>
                        <p:cTn dur="2000"/>
                        <p:tgtEl>
                          <p:spTgt spid="717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7171"/>
                        </p:tgtEl>
                        <p:attrNameLst>
                          <p:attrName>style.visibility</p:attrName>
                        </p:attrNameLst>
                      </p:cBhvr>
                      <p:to>
                        <p:strVal val="visible"/>
                      </p:to>
                    </p:set>
                    <p:animEffect transition="in" filter="fade">
                      <p:cBhvr>
                        <p:cTn dur="2000"/>
                        <p:tgtEl>
                          <p:spTgt spid="7171"/>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838200"/>
            <a:ext cx="8229600" cy="1371600"/>
          </a:xfrm>
        </p:spPr>
        <p:txBody>
          <a:bodyPr/>
          <a:lstStyle/>
          <a:p>
            <a:pPr eaLnBrk="1" hangingPunct="1"/>
            <a:r>
              <a:rPr lang="en-US" altLang="en-US" b="1" smtClean="0"/>
              <a:t>Part I Variation and Adapatation  </a:t>
            </a:r>
            <a:br>
              <a:rPr lang="en-US" altLang="en-US" b="1" smtClean="0"/>
            </a:br>
            <a:r>
              <a:rPr lang="en-US" altLang="en-US" b="1" smtClean="0"/>
              <a:t>Part II Natural Selection</a:t>
            </a:r>
          </a:p>
        </p:txBody>
      </p:sp>
      <p:pic>
        <p:nvPicPr>
          <p:cNvPr id="18434" name="Picture 6" descr="peppered moth"/>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2590800"/>
            <a:ext cx="4724400" cy="2668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5" name="Picture 7" descr="peppered moth dark"/>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2590800"/>
            <a:ext cx="3962400" cy="2640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381000"/>
            <a:ext cx="8229600" cy="457200"/>
          </a:xfrm>
        </p:spPr>
        <p:txBody>
          <a:bodyPr/>
          <a:lstStyle/>
          <a:p>
            <a:pPr algn="l" eaLnBrk="1" hangingPunct="1"/>
            <a:r>
              <a:rPr lang="en-US" altLang="en-US" sz="3200" b="1" smtClean="0"/>
              <a:t>How does variation lead to evolution?</a:t>
            </a:r>
          </a:p>
        </p:txBody>
      </p:sp>
      <p:sp>
        <p:nvSpPr>
          <p:cNvPr id="68611" name="Rectangle 3"/>
          <p:cNvSpPr>
            <a:spLocks noGrp="1" noChangeArrowheads="1"/>
          </p:cNvSpPr>
          <p:nvPr>
            <p:ph type="body" idx="1"/>
          </p:nvPr>
        </p:nvSpPr>
        <p:spPr>
          <a:xfrm>
            <a:off x="457200" y="1447800"/>
            <a:ext cx="8229600" cy="4648200"/>
          </a:xfrm>
        </p:spPr>
        <p:txBody>
          <a:bodyPr/>
          <a:lstStyle/>
          <a:p>
            <a:pPr eaLnBrk="1" hangingPunct="1"/>
            <a:r>
              <a:rPr lang="en-US" altLang="en-US" smtClean="0"/>
              <a:t>As the gene pool changes generation after generation, the species characteristics change or evolve</a:t>
            </a:r>
          </a:p>
          <a:p>
            <a:pPr eaLnBrk="1" hangingPunct="1"/>
            <a:r>
              <a:rPr lang="en-US" altLang="en-US" smtClean="0"/>
              <a:t>As time goes by, the species can undergo changes both minor and major (</a:t>
            </a:r>
            <a:r>
              <a:rPr lang="en-US" altLang="en-US" b="1" i="1" smtClean="0"/>
              <a:t>descent with modification</a:t>
            </a:r>
            <a:r>
              <a:rPr lang="en-US" altLang="en-US" smtClean="0"/>
              <a:t>), or even become a new species (</a:t>
            </a:r>
            <a:r>
              <a:rPr lang="en-US" altLang="en-US" b="1" i="1" smtClean="0"/>
              <a:t>speciation</a:t>
            </a:r>
            <a:r>
              <a:rPr lang="en-US" altLang="en-US" smtClean="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81000"/>
            <a:ext cx="8229600" cy="838200"/>
          </a:xfrm>
        </p:spPr>
        <p:txBody>
          <a:bodyPr/>
          <a:lstStyle/>
          <a:p>
            <a:pPr eaLnBrk="1" hangingPunct="1"/>
            <a:r>
              <a:rPr lang="en-US" altLang="en-US" b="1" smtClean="0"/>
              <a:t>Darwin</a:t>
            </a:r>
            <a:r>
              <a:rPr lang="ja-JP" altLang="en-US" b="1" smtClean="0"/>
              <a:t>’</a:t>
            </a:r>
            <a:r>
              <a:rPr lang="en-US" altLang="ja-JP" b="1" smtClean="0"/>
              <a:t>s Observations</a:t>
            </a:r>
            <a:endParaRPr lang="en-US" altLang="en-US" b="1" smtClean="0"/>
          </a:p>
        </p:txBody>
      </p:sp>
      <p:sp>
        <p:nvSpPr>
          <p:cNvPr id="84995" name="Rectangle 3"/>
          <p:cNvSpPr>
            <a:spLocks noGrp="1" noChangeArrowheads="1"/>
          </p:cNvSpPr>
          <p:nvPr>
            <p:ph type="body" idx="1"/>
          </p:nvPr>
        </p:nvSpPr>
        <p:spPr>
          <a:xfrm>
            <a:off x="457200" y="1219200"/>
            <a:ext cx="8229600" cy="5105400"/>
          </a:xfrm>
        </p:spPr>
        <p:txBody>
          <a:bodyPr/>
          <a:lstStyle/>
          <a:p>
            <a:pPr eaLnBrk="1" hangingPunct="1">
              <a:lnSpc>
                <a:spcPct val="90000"/>
              </a:lnSpc>
            </a:pPr>
            <a:r>
              <a:rPr lang="en-US" altLang="en-US" smtClean="0"/>
              <a:t>Patterns of Diversity</a:t>
            </a:r>
          </a:p>
          <a:p>
            <a:pPr lvl="1" eaLnBrk="1" hangingPunct="1">
              <a:lnSpc>
                <a:spcPct val="90000"/>
              </a:lnSpc>
            </a:pPr>
            <a:r>
              <a:rPr lang="en-US" altLang="en-US" smtClean="0"/>
              <a:t>Organisms are extremely well suited to their particular environments</a:t>
            </a:r>
          </a:p>
          <a:p>
            <a:pPr lvl="1" eaLnBrk="1" hangingPunct="1">
              <a:lnSpc>
                <a:spcPct val="90000"/>
              </a:lnSpc>
            </a:pPr>
            <a:r>
              <a:rPr lang="en-US" altLang="en-US" smtClean="0"/>
              <a:t>Similar ecosystems in different parts of the world have different organisms (EX. No rabbits in Australia)</a:t>
            </a:r>
          </a:p>
          <a:p>
            <a:pPr eaLnBrk="1" hangingPunct="1">
              <a:lnSpc>
                <a:spcPct val="90000"/>
              </a:lnSpc>
            </a:pPr>
            <a:r>
              <a:rPr lang="en-US" altLang="en-US" smtClean="0"/>
              <a:t>Living Organisms &amp; Fossils</a:t>
            </a:r>
          </a:p>
          <a:p>
            <a:pPr lvl="1" eaLnBrk="1" hangingPunct="1">
              <a:lnSpc>
                <a:spcPct val="90000"/>
              </a:lnSpc>
            </a:pPr>
            <a:r>
              <a:rPr lang="en-US" altLang="en-US" smtClean="0"/>
              <a:t>Some fossils similar to living organisms, some different – How are they related to living species?</a:t>
            </a:r>
          </a:p>
          <a:p>
            <a:pPr lvl="1" eaLnBrk="1" hangingPunct="1">
              <a:lnSpc>
                <a:spcPct val="90000"/>
              </a:lnSpc>
            </a:pPr>
            <a:r>
              <a:rPr lang="en-US" altLang="en-US" smtClean="0"/>
              <a:t>Why had so many species disappeared?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381000"/>
            <a:ext cx="4953000" cy="1371600"/>
          </a:xfrm>
        </p:spPr>
        <p:txBody>
          <a:bodyPr/>
          <a:lstStyle/>
          <a:p>
            <a:pPr eaLnBrk="1" hangingPunct="1"/>
            <a:r>
              <a:rPr lang="en-US" altLang="en-US" sz="4000" b="1" smtClean="0"/>
              <a:t>Darwin</a:t>
            </a:r>
            <a:r>
              <a:rPr lang="ja-JP" altLang="en-US" sz="4000" b="1" smtClean="0"/>
              <a:t>’</a:t>
            </a:r>
            <a:r>
              <a:rPr lang="en-US" altLang="ja-JP" sz="4000" b="1" smtClean="0"/>
              <a:t>s Observations</a:t>
            </a:r>
            <a:endParaRPr lang="en-US" altLang="en-US" sz="4000" b="1" smtClean="0"/>
          </a:p>
        </p:txBody>
      </p:sp>
      <p:sp>
        <p:nvSpPr>
          <p:cNvPr id="86019" name="Rectangle 3"/>
          <p:cNvSpPr>
            <a:spLocks noGrp="1" noChangeArrowheads="1"/>
          </p:cNvSpPr>
          <p:nvPr>
            <p:ph type="body" idx="1"/>
          </p:nvPr>
        </p:nvSpPr>
        <p:spPr/>
        <p:txBody>
          <a:bodyPr/>
          <a:lstStyle/>
          <a:p>
            <a:pPr eaLnBrk="1" hangingPunct="1">
              <a:defRPr/>
            </a:pPr>
            <a:r>
              <a:rPr lang="en-US" smtClean="0">
                <a:ea typeface="+mn-ea"/>
                <a:cs typeface="+mn-cs"/>
              </a:rPr>
              <a:t>Galapagos Islands</a:t>
            </a:r>
          </a:p>
          <a:p>
            <a:pPr lvl="1" eaLnBrk="1" hangingPunct="1">
              <a:defRPr/>
            </a:pPr>
            <a:r>
              <a:rPr lang="en-US" smtClean="0">
                <a:ea typeface="+mn-ea"/>
              </a:rPr>
              <a:t>Similar species existed on different islands with slightly altered traits</a:t>
            </a:r>
          </a:p>
          <a:p>
            <a:pPr lvl="1" eaLnBrk="1" hangingPunct="1">
              <a:defRPr/>
            </a:pPr>
            <a:r>
              <a:rPr lang="en-US" smtClean="0">
                <a:ea typeface="+mn-ea"/>
              </a:rPr>
              <a:t>EX. Darwin noted 13 species of finch, one from each island, all with a different beak shape perfect for its particular food source</a:t>
            </a:r>
          </a:p>
          <a:p>
            <a:pPr lvl="1" eaLnBrk="1" hangingPunct="1">
              <a:defRPr/>
            </a:pPr>
            <a:r>
              <a:rPr lang="en-US" smtClean="0">
                <a:ea typeface="+mn-ea"/>
              </a:rPr>
              <a:t>Could these similar species have evolved from a common ancestor?</a:t>
            </a:r>
          </a:p>
          <a:p>
            <a:pPr eaLnBrk="1" hangingPunct="1">
              <a:buFont typeface="Wingdings" panose="05000000000000000000" pitchFamily="2" charset="2"/>
              <a:buNone/>
              <a:defRPr/>
            </a:pPr>
            <a:endParaRPr lang="en-US" smtClean="0">
              <a:ea typeface="+mn-ea"/>
              <a:cs typeface="+mn-cs"/>
            </a:endParaRPr>
          </a:p>
        </p:txBody>
      </p:sp>
      <p:pic>
        <p:nvPicPr>
          <p:cNvPr id="86020" name="Picture 4" descr="Galapagos_ground_finch10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
            <a:ext cx="2971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0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381000"/>
            <a:ext cx="8229600" cy="533400"/>
          </a:xfrm>
        </p:spPr>
        <p:txBody>
          <a:bodyPr/>
          <a:lstStyle/>
          <a:p>
            <a:pPr eaLnBrk="1" hangingPunct="1"/>
            <a:r>
              <a:rPr lang="en-US" altLang="en-US" sz="3600" b="1" smtClean="0"/>
              <a:t>The influence of others on Darwin</a:t>
            </a:r>
          </a:p>
        </p:txBody>
      </p:sp>
      <p:sp>
        <p:nvSpPr>
          <p:cNvPr id="87043" name="Rectangle 3"/>
          <p:cNvSpPr>
            <a:spLocks noGrp="1" noChangeArrowheads="1"/>
          </p:cNvSpPr>
          <p:nvPr>
            <p:ph type="body" idx="1"/>
          </p:nvPr>
        </p:nvSpPr>
        <p:spPr>
          <a:xfrm>
            <a:off x="228600" y="1371600"/>
            <a:ext cx="8229600" cy="5029200"/>
          </a:xfrm>
        </p:spPr>
        <p:txBody>
          <a:bodyPr/>
          <a:lstStyle/>
          <a:p>
            <a:pPr eaLnBrk="1" hangingPunct="1"/>
            <a:r>
              <a:rPr lang="en-US" altLang="en-US" smtClean="0"/>
              <a:t>James Hutton - Geologist</a:t>
            </a:r>
          </a:p>
          <a:p>
            <a:pPr lvl="1" eaLnBrk="1" hangingPunct="1"/>
            <a:r>
              <a:rPr lang="en-US" altLang="en-US" smtClean="0"/>
              <a:t>Geological processes are slow, so the Earth must be more than a few 1000 years old</a:t>
            </a:r>
          </a:p>
          <a:p>
            <a:pPr eaLnBrk="1" hangingPunct="1"/>
            <a:r>
              <a:rPr lang="en-US" altLang="en-US" smtClean="0"/>
              <a:t>Charles Lyell – Geologist</a:t>
            </a:r>
          </a:p>
          <a:p>
            <a:pPr lvl="1" eaLnBrk="1" hangingPunct="1"/>
            <a:r>
              <a:rPr lang="en-US" altLang="en-US" smtClean="0"/>
              <a:t>Processes occurring now have shaped the Earth</a:t>
            </a:r>
            <a:r>
              <a:rPr lang="ja-JP" altLang="en-US" smtClean="0"/>
              <a:t>’</a:t>
            </a:r>
            <a:r>
              <a:rPr lang="en-US" altLang="ja-JP" smtClean="0"/>
              <a:t>s formation over long periods of time (Gradualism)</a:t>
            </a:r>
          </a:p>
          <a:p>
            <a:pPr lvl="1" eaLnBrk="1" hangingPunct="1"/>
            <a:r>
              <a:rPr lang="en-US" altLang="en-US" smtClean="0"/>
              <a:t>Could life change as well?  </a:t>
            </a:r>
          </a:p>
          <a:p>
            <a:pPr eaLnBrk="1" hangingPunct="1">
              <a:buFont typeface="Wingdings" panose="05000000000000000000" pitchFamily="2" charset="2"/>
              <a:buNone/>
            </a:pPr>
            <a:endParaRPr lang="en-US" altLang="en-US" smtClean="0"/>
          </a:p>
        </p:txBody>
      </p:sp>
      <p:pic>
        <p:nvPicPr>
          <p:cNvPr id="87044" name="Picture 4" descr="james h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90600"/>
            <a:ext cx="27797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5" descr="charles ly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895600"/>
            <a:ext cx="28082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87044"/>
                                        </p:tgtEl>
                                        <p:attrNameLst>
                                          <p:attrName>style.visibility</p:attrName>
                                        </p:attrNameLst>
                                      </p:cBhvr>
                                      <p:to>
                                        <p:strVal val="visible"/>
                                      </p:to>
                                    </p:set>
                                    <p:anim calcmode="lin" valueType="num">
                                      <p:cBhvr additive="base">
                                        <p:cTn id="9" dur="500" fill="hold"/>
                                        <p:tgtEl>
                                          <p:spTgt spid="87044"/>
                                        </p:tgtEl>
                                        <p:attrNameLst>
                                          <p:attrName>ppt_x</p:attrName>
                                        </p:attrNameLst>
                                      </p:cBhvr>
                                      <p:tavLst>
                                        <p:tav tm="0">
                                          <p:val>
                                            <p:strVal val="#ppt_x"/>
                                          </p:val>
                                        </p:tav>
                                        <p:tav tm="100000">
                                          <p:val>
                                            <p:strVal val="#ppt_x"/>
                                          </p:val>
                                        </p:tav>
                                      </p:tavLst>
                                    </p:anim>
                                    <p:anim calcmode="lin" valueType="num">
                                      <p:cBhvr additive="base">
                                        <p:cTn id="10" dur="500" fill="hold"/>
                                        <p:tgtEl>
                                          <p:spTgt spid="87044"/>
                                        </p:tgtEl>
                                        <p:attrNameLst>
                                          <p:attrName>ppt_y</p:attrName>
                                        </p:attrNameLst>
                                      </p:cBhvr>
                                      <p:tavLst>
                                        <p:tav tm="0">
                                          <p:val>
                                            <p:strVal val="1+#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additive="base">
                                        <p:cTn id="14" dur="500"/>
                                        <p:tgtEl>
                                          <p:spTgt spid="87044"/>
                                        </p:tgtEl>
                                        <p:attrNameLst>
                                          <p:attrName>ppt_x</p:attrName>
                                        </p:attrNameLst>
                                      </p:cBhvr>
                                      <p:tavLst>
                                        <p:tav tm="0">
                                          <p:val>
                                            <p:strVal val="ppt_x"/>
                                          </p:val>
                                        </p:tav>
                                        <p:tav tm="100000">
                                          <p:val>
                                            <p:strVal val="ppt_x"/>
                                          </p:val>
                                        </p:tav>
                                      </p:tavLst>
                                    </p:anim>
                                    <p:anim calcmode="lin" valueType="num">
                                      <p:cBhvr additive="base">
                                        <p:cTn id="15" dur="500"/>
                                        <p:tgtEl>
                                          <p:spTgt spid="87044"/>
                                        </p:tgtEl>
                                        <p:attrNameLst>
                                          <p:attrName>ppt_y</p:attrName>
                                        </p:attrNameLst>
                                      </p:cBhvr>
                                      <p:tavLst>
                                        <p:tav tm="0">
                                          <p:val>
                                            <p:strVal val="ppt_y"/>
                                          </p:val>
                                        </p:tav>
                                        <p:tav tm="100000">
                                          <p:val>
                                            <p:strVal val="1+ppt_h/2"/>
                                          </p:val>
                                        </p:tav>
                                      </p:tavLst>
                                    </p:anim>
                                    <p:set>
                                      <p:cBhvr>
                                        <p:cTn id="16" dur="1" fill="hold">
                                          <p:stCondLst>
                                            <p:cond delay="499"/>
                                          </p:stCondLst>
                                        </p:cTn>
                                        <p:tgtEl>
                                          <p:spTgt spid="87044"/>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7043">
                                            <p:txEl>
                                              <p:pRg st="2" end="2"/>
                                            </p:txEl>
                                          </p:spTgt>
                                        </p:tgtEl>
                                        <p:attrNameLst>
                                          <p:attrName>style.visibility</p:attrName>
                                        </p:attrNameLst>
                                      </p:cBhvr>
                                      <p:to>
                                        <p:strVal val="visible"/>
                                      </p:to>
                                    </p:set>
                                  </p:childTnLst>
                                </p:cTn>
                              </p:par>
                              <p:par>
                                <p:cTn id="25" presetID="2" presetClass="entr" presetSubtype="8" fill="hold" nodeType="withEffect">
                                  <p:stCondLst>
                                    <p:cond delay="0"/>
                                  </p:stCondLst>
                                  <p:childTnLst>
                                    <p:set>
                                      <p:cBhvr>
                                        <p:cTn id="26" dur="1" fill="hold">
                                          <p:stCondLst>
                                            <p:cond delay="0"/>
                                          </p:stCondLst>
                                        </p:cTn>
                                        <p:tgtEl>
                                          <p:spTgt spid="87045"/>
                                        </p:tgtEl>
                                        <p:attrNameLst>
                                          <p:attrName>style.visibility</p:attrName>
                                        </p:attrNameLst>
                                      </p:cBhvr>
                                      <p:to>
                                        <p:strVal val="visible"/>
                                      </p:to>
                                    </p:set>
                                    <p:anim calcmode="lin" valueType="num">
                                      <p:cBhvr additive="base">
                                        <p:cTn id="27" dur="500" fill="hold"/>
                                        <p:tgtEl>
                                          <p:spTgt spid="87045"/>
                                        </p:tgtEl>
                                        <p:attrNameLst>
                                          <p:attrName>ppt_x</p:attrName>
                                        </p:attrNameLst>
                                      </p:cBhvr>
                                      <p:tavLst>
                                        <p:tav tm="0">
                                          <p:val>
                                            <p:strVal val="0-#ppt_w/2"/>
                                          </p:val>
                                        </p:tav>
                                        <p:tav tm="100000">
                                          <p:val>
                                            <p:strVal val="#ppt_x"/>
                                          </p:val>
                                        </p:tav>
                                      </p:tavLst>
                                    </p:anim>
                                    <p:anim calcmode="lin" valueType="num">
                                      <p:cBhvr additive="base">
                                        <p:cTn id="28" dur="500" fill="hold"/>
                                        <p:tgtEl>
                                          <p:spTgt spid="87045"/>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2" fill="hold" nodeType="clickEffect">
                                  <p:stCondLst>
                                    <p:cond delay="0"/>
                                  </p:stCondLst>
                                  <p:childTnLst>
                                    <p:anim calcmode="lin" valueType="num">
                                      <p:cBhvr additive="base">
                                        <p:cTn id="32" dur="500"/>
                                        <p:tgtEl>
                                          <p:spTgt spid="87045"/>
                                        </p:tgtEl>
                                        <p:attrNameLst>
                                          <p:attrName>ppt_x</p:attrName>
                                        </p:attrNameLst>
                                      </p:cBhvr>
                                      <p:tavLst>
                                        <p:tav tm="0">
                                          <p:val>
                                            <p:strVal val="ppt_x"/>
                                          </p:val>
                                        </p:tav>
                                        <p:tav tm="100000">
                                          <p:val>
                                            <p:strVal val="1+ppt_w/2"/>
                                          </p:val>
                                        </p:tav>
                                      </p:tavLst>
                                    </p:anim>
                                    <p:anim calcmode="lin" valueType="num">
                                      <p:cBhvr additive="base">
                                        <p:cTn id="33" dur="500"/>
                                        <p:tgtEl>
                                          <p:spTgt spid="87045"/>
                                        </p:tgtEl>
                                        <p:attrNameLst>
                                          <p:attrName>ppt_y</p:attrName>
                                        </p:attrNameLst>
                                      </p:cBhvr>
                                      <p:tavLst>
                                        <p:tav tm="0">
                                          <p:val>
                                            <p:strVal val="ppt_y"/>
                                          </p:val>
                                        </p:tav>
                                        <p:tav tm="100000">
                                          <p:val>
                                            <p:strVal val="ppt_y"/>
                                          </p:val>
                                        </p:tav>
                                      </p:tavLst>
                                    </p:anim>
                                    <p:set>
                                      <p:cBhvr>
                                        <p:cTn id="34" dur="1" fill="hold">
                                          <p:stCondLst>
                                            <p:cond delay="499"/>
                                          </p:stCondLst>
                                        </p:cTn>
                                        <p:tgtEl>
                                          <p:spTgt spid="87045"/>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7043">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28600"/>
            <a:ext cx="8229600" cy="1066800"/>
          </a:xfrm>
        </p:spPr>
        <p:txBody>
          <a:bodyPr/>
          <a:lstStyle/>
          <a:p>
            <a:pPr eaLnBrk="1" hangingPunct="1"/>
            <a:r>
              <a:rPr lang="en-US" altLang="en-US" sz="3600" b="1" smtClean="0"/>
              <a:t>The influence of others on Darwin</a:t>
            </a:r>
          </a:p>
        </p:txBody>
      </p:sp>
      <p:sp>
        <p:nvSpPr>
          <p:cNvPr id="88067" name="Rectangle 3"/>
          <p:cNvSpPr>
            <a:spLocks noGrp="1" noChangeArrowheads="1"/>
          </p:cNvSpPr>
          <p:nvPr>
            <p:ph type="body" idx="1"/>
          </p:nvPr>
        </p:nvSpPr>
        <p:spPr>
          <a:xfrm>
            <a:off x="457200" y="1447800"/>
            <a:ext cx="8229600" cy="4953000"/>
          </a:xfrm>
        </p:spPr>
        <p:txBody>
          <a:bodyPr/>
          <a:lstStyle/>
          <a:p>
            <a:pPr eaLnBrk="1" hangingPunct="1">
              <a:lnSpc>
                <a:spcPct val="90000"/>
              </a:lnSpc>
            </a:pPr>
            <a:r>
              <a:rPr lang="en-US" altLang="en-US" smtClean="0"/>
              <a:t>Jean-Baptiste Lamarck – Naturalist</a:t>
            </a:r>
          </a:p>
          <a:p>
            <a:pPr lvl="1" eaLnBrk="1" hangingPunct="1">
              <a:lnSpc>
                <a:spcPct val="90000"/>
              </a:lnSpc>
            </a:pPr>
            <a:r>
              <a:rPr lang="en-US" altLang="en-US" smtClean="0"/>
              <a:t>Theory of inheritance of acquired traits</a:t>
            </a:r>
          </a:p>
          <a:p>
            <a:pPr lvl="1" eaLnBrk="1" hangingPunct="1">
              <a:lnSpc>
                <a:spcPct val="90000"/>
              </a:lnSpc>
            </a:pPr>
            <a:r>
              <a:rPr lang="en-US" altLang="en-US" smtClean="0"/>
              <a:t>Organisms develop adaptation by </a:t>
            </a:r>
            <a:r>
              <a:rPr lang="ja-JP" altLang="en-US" smtClean="0"/>
              <a:t>“</a:t>
            </a:r>
            <a:r>
              <a:rPr lang="en-US" altLang="ja-JP" smtClean="0"/>
              <a:t>use or disuse</a:t>
            </a:r>
            <a:r>
              <a:rPr lang="ja-JP" altLang="en-US" smtClean="0"/>
              <a:t>”</a:t>
            </a:r>
            <a:r>
              <a:rPr lang="en-US" altLang="ja-JP" smtClean="0"/>
              <a:t> of organs, and pass these traits to their offspring – INCORRECT but influential</a:t>
            </a:r>
          </a:p>
          <a:p>
            <a:pPr eaLnBrk="1" hangingPunct="1">
              <a:lnSpc>
                <a:spcPct val="90000"/>
              </a:lnSpc>
            </a:pPr>
            <a:r>
              <a:rPr lang="en-US" altLang="en-US" smtClean="0"/>
              <a:t>Thomas Malthus – Economist</a:t>
            </a:r>
          </a:p>
          <a:p>
            <a:pPr lvl="1" eaLnBrk="1" hangingPunct="1">
              <a:lnSpc>
                <a:spcPct val="90000"/>
              </a:lnSpc>
            </a:pPr>
            <a:r>
              <a:rPr lang="en-US" altLang="en-US" smtClean="0"/>
              <a:t>If human populations continue to grow unchecked, they will eventually run out of resources</a:t>
            </a:r>
          </a:p>
          <a:p>
            <a:pPr lvl="1" eaLnBrk="1" hangingPunct="1">
              <a:lnSpc>
                <a:spcPct val="90000"/>
              </a:lnSpc>
            </a:pPr>
            <a:r>
              <a:rPr lang="en-US" altLang="en-US" smtClean="0"/>
              <a:t>Only war, famine, disease could control the population</a:t>
            </a:r>
          </a:p>
          <a:p>
            <a:pPr eaLnBrk="1" hangingPunct="1">
              <a:lnSpc>
                <a:spcPct val="90000"/>
              </a:lnSpc>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806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0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8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sz="3600" b="1" smtClean="0"/>
              <a:t>Artificial Selection – The influence of farmers and breeders on Darwin</a:t>
            </a:r>
          </a:p>
        </p:txBody>
      </p:sp>
      <p:sp>
        <p:nvSpPr>
          <p:cNvPr id="89091" name="Rectangle 3"/>
          <p:cNvSpPr>
            <a:spLocks noGrp="1" noChangeArrowheads="1"/>
          </p:cNvSpPr>
          <p:nvPr>
            <p:ph type="body" idx="1"/>
          </p:nvPr>
        </p:nvSpPr>
        <p:spPr/>
        <p:txBody>
          <a:bodyPr/>
          <a:lstStyle/>
          <a:p>
            <a:pPr eaLnBrk="1" hangingPunct="1">
              <a:lnSpc>
                <a:spcPct val="90000"/>
              </a:lnSpc>
            </a:pPr>
            <a:r>
              <a:rPr lang="en-US" altLang="en-US" sz="2800" smtClean="0"/>
              <a:t>English farmers and breeders routinely used variation to improve crops and livestock</a:t>
            </a:r>
          </a:p>
          <a:p>
            <a:pPr eaLnBrk="1" hangingPunct="1">
              <a:lnSpc>
                <a:spcPct val="90000"/>
              </a:lnSpc>
            </a:pPr>
            <a:r>
              <a:rPr lang="en-US" altLang="en-US" sz="2800" smtClean="0"/>
              <a:t>Through selective breeding, farmers would determine which individuals to use for breeding based on natural variation (biggest pigs, etc.)</a:t>
            </a:r>
          </a:p>
          <a:p>
            <a:pPr eaLnBrk="1" hangingPunct="1">
              <a:lnSpc>
                <a:spcPct val="90000"/>
              </a:lnSpc>
            </a:pPr>
            <a:r>
              <a:rPr lang="en-US" altLang="en-US" sz="2800" smtClean="0"/>
              <a:t>Darwin calls this </a:t>
            </a:r>
            <a:r>
              <a:rPr lang="en-US" altLang="en-US" sz="2800" b="1" i="1" smtClean="0"/>
              <a:t>artificial selection</a:t>
            </a:r>
          </a:p>
          <a:p>
            <a:pPr lvl="1" eaLnBrk="1" hangingPunct="1">
              <a:lnSpc>
                <a:spcPct val="90000"/>
              </a:lnSpc>
            </a:pPr>
            <a:r>
              <a:rPr lang="en-US" altLang="en-US" sz="2400" smtClean="0"/>
              <a:t>Nature provides the variation and humans select the traits they find useful</a:t>
            </a:r>
          </a:p>
          <a:p>
            <a:pPr lvl="1" eaLnBrk="1" hangingPunct="1">
              <a:lnSpc>
                <a:spcPct val="90000"/>
              </a:lnSpc>
            </a:pPr>
            <a:r>
              <a:rPr lang="en-US" altLang="en-US" sz="2400" smtClean="0"/>
              <a:t>Could a similar process exist in nature without human influence?</a:t>
            </a:r>
          </a:p>
        </p:txBody>
      </p:sp>
      <p:pic>
        <p:nvPicPr>
          <p:cNvPr id="89092" name="Picture 4" descr="dog bree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382000" cy="62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descr="artificial selection of must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3820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89092"/>
                                        </p:tgtEl>
                                        <p:attrNameLst>
                                          <p:attrName>style.visibility</p:attrName>
                                        </p:attrNameLst>
                                      </p:cBhvr>
                                      <p:to>
                                        <p:strVal val="visible"/>
                                      </p:to>
                                    </p:set>
                                    <p:anim calcmode="lin" valueType="num">
                                      <p:cBhvr additive="base">
                                        <p:cTn id="11" dur="500" fill="hold"/>
                                        <p:tgtEl>
                                          <p:spTgt spid="89092"/>
                                        </p:tgtEl>
                                        <p:attrNameLst>
                                          <p:attrName>ppt_x</p:attrName>
                                        </p:attrNameLst>
                                      </p:cBhvr>
                                      <p:tavLst>
                                        <p:tav tm="0">
                                          <p:val>
                                            <p:strVal val="#ppt_x"/>
                                          </p:val>
                                        </p:tav>
                                        <p:tav tm="100000">
                                          <p:val>
                                            <p:strVal val="#ppt_x"/>
                                          </p:val>
                                        </p:tav>
                                      </p:tavLst>
                                    </p:anim>
                                    <p:anim calcmode="lin" valueType="num">
                                      <p:cBhvr additive="base">
                                        <p:cTn id="12" dur="500" fill="hold"/>
                                        <p:tgtEl>
                                          <p:spTgt spid="8909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89092"/>
                                        </p:tgtEl>
                                        <p:attrNameLst>
                                          <p:attrName>ppt_x</p:attrName>
                                        </p:attrNameLst>
                                      </p:cBhvr>
                                      <p:tavLst>
                                        <p:tav tm="0">
                                          <p:val>
                                            <p:strVal val="ppt_x"/>
                                          </p:val>
                                        </p:tav>
                                        <p:tav tm="100000">
                                          <p:val>
                                            <p:strVal val="ppt_x"/>
                                          </p:val>
                                        </p:tav>
                                      </p:tavLst>
                                    </p:anim>
                                    <p:anim calcmode="lin" valueType="num">
                                      <p:cBhvr additive="base">
                                        <p:cTn id="17" dur="500"/>
                                        <p:tgtEl>
                                          <p:spTgt spid="89092"/>
                                        </p:tgtEl>
                                        <p:attrNameLst>
                                          <p:attrName>ppt_y</p:attrName>
                                        </p:attrNameLst>
                                      </p:cBhvr>
                                      <p:tavLst>
                                        <p:tav tm="0">
                                          <p:val>
                                            <p:strVal val="ppt_y"/>
                                          </p:val>
                                        </p:tav>
                                        <p:tav tm="100000">
                                          <p:val>
                                            <p:strVal val="1+ppt_h/2"/>
                                          </p:val>
                                        </p:tav>
                                      </p:tavLst>
                                    </p:anim>
                                    <p:set>
                                      <p:cBhvr>
                                        <p:cTn id="18" dur="1" fill="hold">
                                          <p:stCondLst>
                                            <p:cond delay="499"/>
                                          </p:stCondLst>
                                        </p:cTn>
                                        <p:tgtEl>
                                          <p:spTgt spid="8909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89093"/>
                                        </p:tgtEl>
                                        <p:attrNameLst>
                                          <p:attrName>style.visibility</p:attrName>
                                        </p:attrNameLst>
                                      </p:cBhvr>
                                      <p:to>
                                        <p:strVal val="visible"/>
                                      </p:to>
                                    </p:set>
                                    <p:anim calcmode="lin" valueType="num">
                                      <p:cBhvr additive="base">
                                        <p:cTn id="27" dur="500" fill="hold"/>
                                        <p:tgtEl>
                                          <p:spTgt spid="89093"/>
                                        </p:tgtEl>
                                        <p:attrNameLst>
                                          <p:attrName>ppt_x</p:attrName>
                                        </p:attrNameLst>
                                      </p:cBhvr>
                                      <p:tavLst>
                                        <p:tav tm="0">
                                          <p:val>
                                            <p:strVal val="#ppt_x"/>
                                          </p:val>
                                        </p:tav>
                                        <p:tav tm="100000">
                                          <p:val>
                                            <p:strVal val="#ppt_x"/>
                                          </p:val>
                                        </p:tav>
                                      </p:tavLst>
                                    </p:anim>
                                    <p:anim calcmode="lin" valueType="num">
                                      <p:cBhvr additive="base">
                                        <p:cTn id="28" dur="500" fill="hold"/>
                                        <p:tgtEl>
                                          <p:spTgt spid="8909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4" fill="hold" nodeType="clickEffect">
                                  <p:stCondLst>
                                    <p:cond delay="0"/>
                                  </p:stCondLst>
                                  <p:childTnLst>
                                    <p:anim calcmode="lin" valueType="num">
                                      <p:cBhvr additive="base">
                                        <p:cTn id="32" dur="500"/>
                                        <p:tgtEl>
                                          <p:spTgt spid="89093"/>
                                        </p:tgtEl>
                                        <p:attrNameLst>
                                          <p:attrName>ppt_x</p:attrName>
                                        </p:attrNameLst>
                                      </p:cBhvr>
                                      <p:tavLst>
                                        <p:tav tm="0">
                                          <p:val>
                                            <p:strVal val="ppt_x"/>
                                          </p:val>
                                        </p:tav>
                                        <p:tav tm="100000">
                                          <p:val>
                                            <p:strVal val="ppt_x"/>
                                          </p:val>
                                        </p:tav>
                                      </p:tavLst>
                                    </p:anim>
                                    <p:anim calcmode="lin" valueType="num">
                                      <p:cBhvr additive="base">
                                        <p:cTn id="33" dur="500"/>
                                        <p:tgtEl>
                                          <p:spTgt spid="89093"/>
                                        </p:tgtEl>
                                        <p:attrNameLst>
                                          <p:attrName>ppt_y</p:attrName>
                                        </p:attrNameLst>
                                      </p:cBhvr>
                                      <p:tavLst>
                                        <p:tav tm="0">
                                          <p:val>
                                            <p:strVal val="ppt_y"/>
                                          </p:val>
                                        </p:tav>
                                        <p:tav tm="100000">
                                          <p:val>
                                            <p:strVal val="1+ppt_h/2"/>
                                          </p:val>
                                        </p:tav>
                                      </p:tavLst>
                                    </p:anim>
                                    <p:set>
                                      <p:cBhvr>
                                        <p:cTn id="34" dur="1" fill="hold">
                                          <p:stCondLst>
                                            <p:cond delay="499"/>
                                          </p:stCondLst>
                                        </p:cTn>
                                        <p:tgtEl>
                                          <p:spTgt spid="89093"/>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3" name="Picture 5" descr="darwin_thinking_440"/>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6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381000"/>
            <a:ext cx="4114800" cy="1371600"/>
          </a:xfrm>
        </p:spPr>
        <p:txBody>
          <a:bodyPr/>
          <a:lstStyle/>
          <a:p>
            <a:pPr algn="l" eaLnBrk="1" hangingPunct="1"/>
            <a:r>
              <a:rPr lang="en-US" altLang="en-US" sz="4000" b="1" smtClean="0"/>
              <a:t>What is natural selection?</a:t>
            </a:r>
          </a:p>
        </p:txBody>
      </p:sp>
      <p:sp>
        <p:nvSpPr>
          <p:cNvPr id="69636" name="Rectangle 4"/>
          <p:cNvSpPr>
            <a:spLocks noGrp="1" noChangeArrowheads="1"/>
          </p:cNvSpPr>
          <p:nvPr>
            <p:ph type="body" sz="half" idx="1"/>
          </p:nvPr>
        </p:nvSpPr>
        <p:spPr>
          <a:xfrm>
            <a:off x="457200" y="3657600"/>
            <a:ext cx="4038600" cy="2895600"/>
          </a:xfrm>
        </p:spPr>
        <p:txBody>
          <a:bodyPr/>
          <a:lstStyle/>
          <a:p>
            <a:pPr eaLnBrk="1" hangingPunct="1"/>
            <a:r>
              <a:rPr lang="en-US" altLang="en-US" sz="2400" smtClean="0"/>
              <a:t>In 1859, Charles Darwin published his book </a:t>
            </a:r>
            <a:r>
              <a:rPr lang="en-US" altLang="en-US" sz="2400" i="1" smtClean="0"/>
              <a:t>On the Origin of Species</a:t>
            </a:r>
            <a:r>
              <a:rPr lang="en-US" altLang="en-US" sz="2400" smtClean="0"/>
              <a:t>, where he explained how species evolve by a process called </a:t>
            </a:r>
            <a:r>
              <a:rPr lang="en-US" altLang="en-US" sz="2400" b="1" u="sng" smtClean="0"/>
              <a:t>natural selection</a:t>
            </a:r>
          </a:p>
        </p:txBody>
      </p:sp>
      <p:pic>
        <p:nvPicPr>
          <p:cNvPr id="69641" name="Picture 9" descr="origin of species"/>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572000" y="609600"/>
            <a:ext cx="4433888"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643" name="Picture 11" descr="Charles Darwin"/>
          <p:cNvPicPr>
            <a:picLocks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1143000" y="1752600"/>
            <a:ext cx="2362200" cy="177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69641"/>
                                        </p:tgtEl>
                                        <p:attrNameLst>
                                          <p:attrName>style.visibility</p:attrName>
                                        </p:attrNameLst>
                                      </p:cBhvr>
                                      <p:to>
                                        <p:strVal val="visible"/>
                                      </p:to>
                                    </p:set>
                                    <p:anim calcmode="lin" valueType="num">
                                      <p:cBhvr additive="base">
                                        <p:cTn id="11" dur="500" fill="hold"/>
                                        <p:tgtEl>
                                          <p:spTgt spid="69641"/>
                                        </p:tgtEl>
                                        <p:attrNameLst>
                                          <p:attrName>ppt_x</p:attrName>
                                        </p:attrNameLst>
                                      </p:cBhvr>
                                      <p:tavLst>
                                        <p:tav tm="0">
                                          <p:val>
                                            <p:strVal val="#ppt_x"/>
                                          </p:val>
                                        </p:tav>
                                        <p:tav tm="100000">
                                          <p:val>
                                            <p:strVal val="#ppt_x"/>
                                          </p:val>
                                        </p:tav>
                                      </p:tavLst>
                                    </p:anim>
                                    <p:anim calcmode="lin" valueType="num">
                                      <p:cBhvr additive="base">
                                        <p:cTn id="12" dur="500" fill="hold"/>
                                        <p:tgtEl>
                                          <p:spTgt spid="6964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96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en-US" smtClean="0"/>
              <a:t>Darwin</a:t>
            </a:r>
            <a:r>
              <a:rPr lang="ja-JP" altLang="en-US" smtClean="0"/>
              <a:t>’</a:t>
            </a:r>
            <a:r>
              <a:rPr lang="en-US" altLang="ja-JP" smtClean="0"/>
              <a:t>s Idea</a:t>
            </a:r>
            <a:endParaRPr lang="en-US" altLang="en-US" smtClean="0"/>
          </a:p>
        </p:txBody>
      </p:sp>
      <p:sp>
        <p:nvSpPr>
          <p:cNvPr id="90115" name="Rectangle 3"/>
          <p:cNvSpPr>
            <a:spLocks noGrp="1" noChangeArrowheads="1"/>
          </p:cNvSpPr>
          <p:nvPr>
            <p:ph type="body" idx="1"/>
          </p:nvPr>
        </p:nvSpPr>
        <p:spPr/>
        <p:txBody>
          <a:bodyPr/>
          <a:lstStyle/>
          <a:p>
            <a:pPr eaLnBrk="1" hangingPunct="1"/>
            <a:r>
              <a:rPr lang="en-US" altLang="en-US" smtClean="0"/>
              <a:t>Darwin realized that adaptations increase the fitness of an organism</a:t>
            </a:r>
          </a:p>
          <a:p>
            <a:pPr eaLnBrk="1" hangingPunct="1"/>
            <a:r>
              <a:rPr lang="en-US" altLang="en-US" b="1" i="1" smtClean="0"/>
              <a:t>Fitness</a:t>
            </a:r>
            <a:r>
              <a:rPr lang="en-US" altLang="en-US" smtClean="0"/>
              <a:t> is an organism</a:t>
            </a:r>
            <a:r>
              <a:rPr lang="ja-JP" altLang="en-US" smtClean="0"/>
              <a:t>’</a:t>
            </a:r>
            <a:r>
              <a:rPr lang="en-US" altLang="ja-JP" smtClean="0"/>
              <a:t>s ability to survive and reproduce in a specific environment</a:t>
            </a:r>
          </a:p>
          <a:p>
            <a:pPr eaLnBrk="1" hangingPunct="1"/>
            <a:r>
              <a:rPr lang="en-US" altLang="en-US" smtClean="0"/>
              <a:t>Darwin realized that organisms with high fitness were more likely to survive and reproduce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28600"/>
            <a:ext cx="8229600" cy="533400"/>
          </a:xfrm>
        </p:spPr>
        <p:txBody>
          <a:bodyPr/>
          <a:lstStyle/>
          <a:p>
            <a:pPr algn="l" eaLnBrk="1" hangingPunct="1"/>
            <a:r>
              <a:rPr lang="en-US" altLang="en-US" sz="4000" b="1" smtClean="0"/>
              <a:t>What is natural selection?</a:t>
            </a:r>
          </a:p>
        </p:txBody>
      </p:sp>
      <p:sp>
        <p:nvSpPr>
          <p:cNvPr id="72707" name="Rectangle 3"/>
          <p:cNvSpPr>
            <a:spLocks noGrp="1" noChangeArrowheads="1"/>
          </p:cNvSpPr>
          <p:nvPr>
            <p:ph type="body" sz="half" idx="1"/>
          </p:nvPr>
        </p:nvSpPr>
        <p:spPr>
          <a:xfrm>
            <a:off x="457200" y="1066800"/>
            <a:ext cx="8382000" cy="2438400"/>
          </a:xfrm>
        </p:spPr>
        <p:txBody>
          <a:bodyPr/>
          <a:lstStyle/>
          <a:p>
            <a:pPr eaLnBrk="1" hangingPunct="1"/>
            <a:r>
              <a:rPr lang="en-US" altLang="en-US" sz="2800" b="1" u="sng" smtClean="0"/>
              <a:t>Natural Selection</a:t>
            </a:r>
            <a:r>
              <a:rPr lang="en-US" altLang="en-US" sz="2800" smtClean="0"/>
              <a:t> – process where organisms with the best adaptations for their environment survive, reproduce, and pass their genes to the next generation </a:t>
            </a:r>
          </a:p>
          <a:p>
            <a:pPr eaLnBrk="1" hangingPunct="1"/>
            <a:r>
              <a:rPr lang="en-US" altLang="en-US" sz="2800" smtClean="0"/>
              <a:t>Natural selection is a 4-step process:</a:t>
            </a:r>
          </a:p>
        </p:txBody>
      </p:sp>
      <p:sp>
        <p:nvSpPr>
          <p:cNvPr id="72708" name="Rectangle 4"/>
          <p:cNvSpPr>
            <a:spLocks noGrp="1" noChangeArrowheads="1"/>
          </p:cNvSpPr>
          <p:nvPr>
            <p:ph type="body" sz="half" idx="2"/>
          </p:nvPr>
        </p:nvSpPr>
        <p:spPr>
          <a:xfrm>
            <a:off x="914400" y="3581400"/>
            <a:ext cx="7772400" cy="2514600"/>
          </a:xfrm>
        </p:spPr>
        <p:txBody>
          <a:bodyPr/>
          <a:lstStyle/>
          <a:p>
            <a:pPr marL="533400" indent="-533400" eaLnBrk="1" hangingPunct="1">
              <a:buSzTx/>
              <a:buFont typeface="Wingdings" panose="05000000000000000000" pitchFamily="2" charset="2"/>
              <a:buAutoNum type="arabicPeriod"/>
            </a:pPr>
            <a:r>
              <a:rPr lang="en-US" altLang="en-US" sz="2800" u="sng" smtClean="0"/>
              <a:t>Overproduction</a:t>
            </a:r>
            <a:r>
              <a:rPr lang="en-US" altLang="en-US" sz="2800" b="1" smtClean="0"/>
              <a:t> </a:t>
            </a:r>
            <a:r>
              <a:rPr lang="en-US" altLang="en-US" sz="2800" smtClean="0"/>
              <a:t>– there are more organisms born than the environment can support </a:t>
            </a:r>
          </a:p>
          <a:p>
            <a:pPr marL="533400" indent="-533400" eaLnBrk="1" hangingPunct="1">
              <a:buSzTx/>
              <a:buFont typeface="Wingdings" panose="05000000000000000000" pitchFamily="2" charset="2"/>
              <a:buAutoNum type="arabicPeriod"/>
            </a:pPr>
            <a:r>
              <a:rPr lang="en-US" altLang="en-US" sz="2800" u="sng" smtClean="0"/>
              <a:t>Competition</a:t>
            </a:r>
            <a:r>
              <a:rPr lang="en-US" altLang="en-US" sz="2800" b="1" smtClean="0"/>
              <a:t> </a:t>
            </a:r>
            <a:r>
              <a:rPr lang="en-US" altLang="en-US" sz="2800" smtClean="0"/>
              <a:t>– organisms compete with other members of the population for resources (food, shelter, water, mates)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457200" y="152400"/>
            <a:ext cx="8229600" cy="1371600"/>
          </a:xfrm>
        </p:spPr>
        <p:txBody>
          <a:bodyPr/>
          <a:lstStyle/>
          <a:p>
            <a:pPr algn="l" eaLnBrk="1" hangingPunct="1"/>
            <a:r>
              <a:rPr lang="en-US" altLang="en-US" sz="3600" b="1" smtClean="0"/>
              <a:t>Are individuals in a population of a species the same?</a:t>
            </a:r>
          </a:p>
        </p:txBody>
      </p:sp>
      <p:sp>
        <p:nvSpPr>
          <p:cNvPr id="55301" name="Rectangle 5"/>
          <p:cNvSpPr>
            <a:spLocks noGrp="1" noChangeArrowheads="1"/>
          </p:cNvSpPr>
          <p:nvPr>
            <p:ph type="body" sz="half" idx="2"/>
          </p:nvPr>
        </p:nvSpPr>
        <p:spPr>
          <a:xfrm>
            <a:off x="381000" y="1524000"/>
            <a:ext cx="4343400" cy="4114800"/>
          </a:xfrm>
        </p:spPr>
        <p:txBody>
          <a:bodyPr/>
          <a:lstStyle/>
          <a:p>
            <a:pPr eaLnBrk="1" hangingPunct="1"/>
            <a:r>
              <a:rPr lang="en-US" altLang="en-US" sz="2800" smtClean="0"/>
              <a:t>No – all members of a species share the common characteristics of that species, but there are still differences</a:t>
            </a:r>
          </a:p>
          <a:p>
            <a:pPr eaLnBrk="1" hangingPunct="1"/>
            <a:r>
              <a:rPr lang="en-US" altLang="en-US" sz="2800" b="1" u="sng" smtClean="0"/>
              <a:t>Variation</a:t>
            </a:r>
            <a:r>
              <a:rPr lang="en-US" altLang="en-US" sz="2800" smtClean="0"/>
              <a:t> – differences between individuals of the same species</a:t>
            </a:r>
          </a:p>
        </p:txBody>
      </p:sp>
      <p:sp>
        <p:nvSpPr>
          <p:cNvPr id="55302" name="Rectangle 6"/>
          <p:cNvSpPr>
            <a:spLocks noGrp="1" noChangeArrowheads="1"/>
          </p:cNvSpPr>
          <p:nvPr>
            <p:ph type="body" sz="half" idx="4294967295"/>
          </p:nvPr>
        </p:nvSpPr>
        <p:spPr>
          <a:xfrm>
            <a:off x="1066800" y="5562600"/>
            <a:ext cx="7696200" cy="1066800"/>
          </a:xfrm>
        </p:spPr>
        <p:txBody>
          <a:bodyPr/>
          <a:lstStyle/>
          <a:p>
            <a:pPr eaLnBrk="1" hangingPunct="1"/>
            <a:r>
              <a:rPr lang="en-US" altLang="en-US" sz="2800" smtClean="0"/>
              <a:t>EX.  All dogs have hair, but not all dogs have the same color hair</a:t>
            </a:r>
          </a:p>
        </p:txBody>
      </p:sp>
      <p:pic>
        <p:nvPicPr>
          <p:cNvPr id="4101" name="Picture 8" descr="peppered moths"/>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724400" y="1955800"/>
            <a:ext cx="4191000" cy="280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fade">
                                      <p:cBhvr>
                                        <p:cTn id="7" dur="20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2000"/>
                                        <p:tgtEl>
                                          <p:spTgt spid="41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301">
                                            <p:txEl>
                                              <p:pRg st="0" end="0"/>
                                            </p:txEl>
                                          </p:spTgt>
                                        </p:tgtEl>
                                        <p:attrNameLst>
                                          <p:attrName>style.visibility</p:attrName>
                                        </p:attrNameLst>
                                      </p:cBhvr>
                                      <p:to>
                                        <p:strVal val="visible"/>
                                      </p:to>
                                    </p:set>
                                    <p:animEffect transition="in" filter="fade">
                                      <p:cBhvr>
                                        <p:cTn id="17" dur="2000"/>
                                        <p:tgtEl>
                                          <p:spTgt spid="5530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301">
                                            <p:txEl>
                                              <p:pRg st="1" end="1"/>
                                            </p:txEl>
                                          </p:spTgt>
                                        </p:tgtEl>
                                        <p:attrNameLst>
                                          <p:attrName>style.visibility</p:attrName>
                                        </p:attrNameLst>
                                      </p:cBhvr>
                                      <p:to>
                                        <p:strVal val="visible"/>
                                      </p:to>
                                    </p:set>
                                    <p:animEffect transition="in" filter="fade">
                                      <p:cBhvr>
                                        <p:cTn id="22" dur="2000"/>
                                        <p:tgtEl>
                                          <p:spTgt spid="5530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302">
                                            <p:txEl>
                                              <p:pRg st="0" end="0"/>
                                            </p:txEl>
                                          </p:spTgt>
                                        </p:tgtEl>
                                        <p:attrNameLst>
                                          <p:attrName>style.visibility</p:attrName>
                                        </p:attrNameLst>
                                      </p:cBhvr>
                                      <p:to>
                                        <p:strVal val="visible"/>
                                      </p:to>
                                    </p:set>
                                    <p:animEffect transition="in" filter="fade">
                                      <p:cBhvr>
                                        <p:cTn id="27" dur="2000"/>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build="p"/>
      <p:bldP spid="5530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381000"/>
            <a:ext cx="8229600" cy="685800"/>
          </a:xfrm>
        </p:spPr>
        <p:txBody>
          <a:bodyPr/>
          <a:lstStyle/>
          <a:p>
            <a:pPr algn="l" eaLnBrk="1" hangingPunct="1"/>
            <a:r>
              <a:rPr lang="en-US" altLang="en-US" sz="4000" b="1" smtClean="0"/>
              <a:t>What is natural selection?</a:t>
            </a:r>
          </a:p>
        </p:txBody>
      </p:sp>
      <p:sp>
        <p:nvSpPr>
          <p:cNvPr id="74755" name="Rectangle 3"/>
          <p:cNvSpPr>
            <a:spLocks noGrp="1" noChangeArrowheads="1"/>
          </p:cNvSpPr>
          <p:nvPr>
            <p:ph type="body" idx="1"/>
          </p:nvPr>
        </p:nvSpPr>
        <p:spPr>
          <a:xfrm>
            <a:off x="457200" y="1219200"/>
            <a:ext cx="8229600" cy="4876800"/>
          </a:xfrm>
        </p:spPr>
        <p:txBody>
          <a:bodyPr/>
          <a:lstStyle/>
          <a:p>
            <a:pPr marL="609600" indent="-609600" eaLnBrk="1" hangingPunct="1">
              <a:lnSpc>
                <a:spcPct val="90000"/>
              </a:lnSpc>
              <a:buSzTx/>
              <a:buFont typeface="Wingdings" panose="05000000000000000000" pitchFamily="2" charset="2"/>
              <a:buAutoNum type="arabicPeriod" startAt="3"/>
            </a:pPr>
            <a:r>
              <a:rPr lang="en-US" altLang="en-US" sz="2800" u="sng" smtClean="0"/>
              <a:t>Survival of the Fittest</a:t>
            </a:r>
            <a:r>
              <a:rPr lang="en-US" altLang="en-US" sz="2800" smtClean="0"/>
              <a:t> – organisms in a population are not all the same (variation) - organisms with better adaptations are more successful than organisms without these adaptations so they tend to live longer and reproduce more </a:t>
            </a:r>
          </a:p>
          <a:p>
            <a:pPr marL="609600" indent="-609600" eaLnBrk="1" hangingPunct="1">
              <a:lnSpc>
                <a:spcPct val="90000"/>
              </a:lnSpc>
              <a:buSzTx/>
              <a:buFont typeface="Wingdings" panose="05000000000000000000" pitchFamily="2" charset="2"/>
              <a:buAutoNum type="arabicPeriod" startAt="3"/>
            </a:pPr>
            <a:r>
              <a:rPr lang="en-US" altLang="en-US" sz="2800" u="sng" smtClean="0"/>
              <a:t>Passing of Traits</a:t>
            </a:r>
            <a:r>
              <a:rPr lang="en-US" altLang="en-US" sz="2800" smtClean="0"/>
              <a:t> – genes that cause adaptations are passed from one generation to the next, changing the gene pool and causing changes in the overall traits of the species (beneficial adaptations appear more frequently)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eaLnBrk="1" hangingPunct="1"/>
            <a:r>
              <a:rPr lang="en-US" altLang="en-US" sz="4000" smtClean="0"/>
              <a:t>EX.  Giraffes</a:t>
            </a:r>
          </a:p>
        </p:txBody>
      </p:sp>
      <p:pic>
        <p:nvPicPr>
          <p:cNvPr id="38914" name="Picture 6" descr="giraffe"/>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03313" y="1676400"/>
            <a:ext cx="3087687"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0" name="Rectangle 4"/>
          <p:cNvSpPr>
            <a:spLocks noGrp="1" noChangeArrowheads="1"/>
          </p:cNvSpPr>
          <p:nvPr>
            <p:ph type="body" sz="half" idx="2"/>
          </p:nvPr>
        </p:nvSpPr>
        <p:spPr>
          <a:xfrm>
            <a:off x="4495800" y="1447800"/>
            <a:ext cx="4419600" cy="4648200"/>
          </a:xfrm>
        </p:spPr>
        <p:txBody>
          <a:bodyPr/>
          <a:lstStyle/>
          <a:p>
            <a:pPr marL="533400" indent="-533400" eaLnBrk="1" hangingPunct="1">
              <a:buSzTx/>
              <a:buFont typeface="Wingdings" panose="05000000000000000000" pitchFamily="2" charset="2"/>
              <a:buAutoNum type="arabicPeriod"/>
            </a:pPr>
            <a:r>
              <a:rPr lang="en-US" altLang="en-US" sz="2800" smtClean="0"/>
              <a:t>More giraffes are born than the environment can support</a:t>
            </a:r>
          </a:p>
          <a:p>
            <a:pPr marL="533400" indent="-533400" eaLnBrk="1" hangingPunct="1">
              <a:buSzTx/>
              <a:buFont typeface="Wingdings" panose="05000000000000000000" pitchFamily="2" charset="2"/>
              <a:buAutoNum type="arabicPeriod"/>
            </a:pPr>
            <a:r>
              <a:rPr lang="en-US" altLang="en-US" sz="2800" smtClean="0"/>
              <a:t>Giraffes compete for resources</a:t>
            </a:r>
          </a:p>
          <a:p>
            <a:pPr marL="533400" indent="-533400" eaLnBrk="1" hangingPunct="1">
              <a:buSzTx/>
              <a:buFont typeface="Wingdings" panose="05000000000000000000" pitchFamily="2" charset="2"/>
              <a:buAutoNum type="arabicPeriod"/>
            </a:pPr>
            <a:r>
              <a:rPr lang="en-US" altLang="en-US" sz="2800" smtClean="0"/>
              <a:t>The giraffes with the longest necks have a survival advantage, so they survive longer and reproduce more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533400"/>
            <a:ext cx="8229600" cy="685800"/>
          </a:xfrm>
        </p:spPr>
        <p:txBody>
          <a:bodyPr/>
          <a:lstStyle/>
          <a:p>
            <a:pPr algn="l" eaLnBrk="1" hangingPunct="1"/>
            <a:r>
              <a:rPr lang="en-US" altLang="en-US" sz="4000" smtClean="0"/>
              <a:t>EX.  Giraffes</a:t>
            </a:r>
          </a:p>
        </p:txBody>
      </p:sp>
      <p:sp>
        <p:nvSpPr>
          <p:cNvPr id="77827" name="Rectangle 3"/>
          <p:cNvSpPr>
            <a:spLocks noGrp="1" noChangeArrowheads="1"/>
          </p:cNvSpPr>
          <p:nvPr>
            <p:ph type="body" sz="half" idx="1"/>
          </p:nvPr>
        </p:nvSpPr>
        <p:spPr>
          <a:xfrm>
            <a:off x="457200" y="1524000"/>
            <a:ext cx="5105400" cy="5029200"/>
          </a:xfrm>
        </p:spPr>
        <p:txBody>
          <a:bodyPr/>
          <a:lstStyle/>
          <a:p>
            <a:pPr marL="533400" indent="-533400" eaLnBrk="1" hangingPunct="1">
              <a:buSzTx/>
              <a:buFont typeface="Wingdings" panose="05000000000000000000" pitchFamily="2" charset="2"/>
              <a:buAutoNum type="arabicPeriod" startAt="4"/>
              <a:defRPr/>
            </a:pPr>
            <a:r>
              <a:rPr lang="en-US" sz="2800" smtClean="0">
                <a:ea typeface="+mn-ea"/>
                <a:cs typeface="+mn-cs"/>
              </a:rPr>
              <a:t>The genes causing the longest necks are passed on more than the other neck genes, changing the giraffe gene pool and causing the average neck length of giraffes to increase from one generation to the next</a:t>
            </a:r>
          </a:p>
          <a:p>
            <a:pPr marL="533400" indent="-533400" eaLnBrk="1" hangingPunct="1">
              <a:buSzTx/>
              <a:buFont typeface="Wingdings" panose="05000000000000000000" pitchFamily="2" charset="2"/>
              <a:buNone/>
              <a:defRPr/>
            </a:pPr>
            <a:endParaRPr lang="en-US" sz="2800" smtClean="0">
              <a:ea typeface="+mn-ea"/>
              <a:cs typeface="+mn-cs"/>
            </a:endParaRPr>
          </a:p>
        </p:txBody>
      </p:sp>
      <p:pic>
        <p:nvPicPr>
          <p:cNvPr id="39939" name="Picture 4" descr="giraff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38800" y="1371600"/>
            <a:ext cx="3254375"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381000"/>
            <a:ext cx="8229600" cy="381000"/>
          </a:xfrm>
        </p:spPr>
        <p:txBody>
          <a:bodyPr/>
          <a:lstStyle/>
          <a:p>
            <a:pPr eaLnBrk="1" hangingPunct="1"/>
            <a:r>
              <a:rPr lang="en-US" altLang="en-US" sz="4000" b="1" smtClean="0"/>
              <a:t>Types of Natural Selection</a:t>
            </a:r>
          </a:p>
        </p:txBody>
      </p:sp>
      <p:pic>
        <p:nvPicPr>
          <p:cNvPr id="40962" name="Picture 5" descr="variation graph"/>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52600" y="1066800"/>
            <a:ext cx="5791200" cy="3435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9574" name="Rectangle 6"/>
          <p:cNvSpPr>
            <a:spLocks noGrp="1" noChangeArrowheads="1"/>
          </p:cNvSpPr>
          <p:nvPr>
            <p:ph type="body" sz="half" idx="2"/>
          </p:nvPr>
        </p:nvSpPr>
        <p:spPr>
          <a:xfrm>
            <a:off x="457200" y="4648200"/>
            <a:ext cx="8534400" cy="1905000"/>
          </a:xfrm>
        </p:spPr>
        <p:txBody>
          <a:bodyPr/>
          <a:lstStyle/>
          <a:p>
            <a:pPr eaLnBrk="1" hangingPunct="1"/>
            <a:r>
              <a:rPr lang="en-US" altLang="en-US" sz="2800" smtClean="0"/>
              <a:t>Variation of species characteristics occurs along a spectrum ranging from one extreme to another</a:t>
            </a:r>
          </a:p>
          <a:p>
            <a:pPr eaLnBrk="1" hangingPunct="1"/>
            <a:r>
              <a:rPr lang="en-US" altLang="en-US" sz="2800" smtClean="0"/>
              <a:t>EX. Height in humans, from very short to very tall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152400"/>
            <a:ext cx="8229600" cy="685800"/>
          </a:xfrm>
        </p:spPr>
        <p:txBody>
          <a:bodyPr/>
          <a:lstStyle/>
          <a:p>
            <a:pPr eaLnBrk="1" hangingPunct="1"/>
            <a:r>
              <a:rPr lang="en-US" altLang="en-US" sz="4000" b="1" smtClean="0"/>
              <a:t>Types of Natural Selection</a:t>
            </a:r>
          </a:p>
        </p:txBody>
      </p:sp>
      <p:sp>
        <p:nvSpPr>
          <p:cNvPr id="91139" name="Rectangle 3"/>
          <p:cNvSpPr>
            <a:spLocks noGrp="1" noChangeArrowheads="1"/>
          </p:cNvSpPr>
          <p:nvPr>
            <p:ph type="body" sz="half" idx="2"/>
          </p:nvPr>
        </p:nvSpPr>
        <p:spPr>
          <a:xfrm>
            <a:off x="457200" y="4495800"/>
            <a:ext cx="8229600" cy="1828800"/>
          </a:xfrm>
        </p:spPr>
        <p:txBody>
          <a:bodyPr/>
          <a:lstStyle/>
          <a:p>
            <a:pPr eaLnBrk="1" hangingPunct="1"/>
            <a:r>
              <a:rPr lang="en-US" altLang="en-US" sz="2800" b="1" smtClean="0"/>
              <a:t>Directional Selection</a:t>
            </a:r>
          </a:p>
          <a:p>
            <a:pPr eaLnBrk="1" hangingPunct="1"/>
            <a:r>
              <a:rPr lang="en-US" altLang="en-US" sz="2800" smtClean="0"/>
              <a:t>Individuals at one end of the variation curve have increased fitness</a:t>
            </a:r>
          </a:p>
        </p:txBody>
      </p:sp>
      <p:pic>
        <p:nvPicPr>
          <p:cNvPr id="41987" name="Picture 5" descr="directional selection"/>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52600" y="990600"/>
            <a:ext cx="5715000" cy="313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381000"/>
            <a:ext cx="2895600" cy="1371600"/>
          </a:xfrm>
        </p:spPr>
        <p:txBody>
          <a:bodyPr/>
          <a:lstStyle/>
          <a:p>
            <a:pPr eaLnBrk="1" hangingPunct="1"/>
            <a:r>
              <a:rPr lang="en-US" altLang="en-US" sz="4000" b="1" smtClean="0"/>
              <a:t>Types of Natural Selection</a:t>
            </a:r>
          </a:p>
        </p:txBody>
      </p:sp>
      <p:sp>
        <p:nvSpPr>
          <p:cNvPr id="92163" name="Rectangle 3"/>
          <p:cNvSpPr>
            <a:spLocks noGrp="1" noChangeArrowheads="1"/>
          </p:cNvSpPr>
          <p:nvPr>
            <p:ph type="body" sz="half" idx="2"/>
          </p:nvPr>
        </p:nvSpPr>
        <p:spPr>
          <a:xfrm>
            <a:off x="457200" y="2362200"/>
            <a:ext cx="4343400" cy="3733800"/>
          </a:xfrm>
        </p:spPr>
        <p:txBody>
          <a:bodyPr/>
          <a:lstStyle/>
          <a:p>
            <a:pPr eaLnBrk="1" hangingPunct="1"/>
            <a:r>
              <a:rPr lang="en-US" altLang="en-US" sz="2800" b="1" smtClean="0"/>
              <a:t>Stabilizing Selection</a:t>
            </a:r>
          </a:p>
          <a:p>
            <a:pPr eaLnBrk="1" hangingPunct="1"/>
            <a:r>
              <a:rPr lang="en-US" altLang="en-US" sz="2800" smtClean="0"/>
              <a:t>Individuals in the middle of the variation curve have increased fitness</a:t>
            </a:r>
          </a:p>
        </p:txBody>
      </p:sp>
      <p:pic>
        <p:nvPicPr>
          <p:cNvPr id="43011" name="Picture 5" descr="stabilizing selection babies"/>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978400" y="914400"/>
            <a:ext cx="41656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52400"/>
            <a:ext cx="8229600" cy="457200"/>
          </a:xfrm>
        </p:spPr>
        <p:txBody>
          <a:bodyPr/>
          <a:lstStyle/>
          <a:p>
            <a:pPr eaLnBrk="1" hangingPunct="1"/>
            <a:r>
              <a:rPr lang="en-US" altLang="en-US" sz="4000" b="1" smtClean="0"/>
              <a:t>Types of Natural Selection</a:t>
            </a:r>
          </a:p>
        </p:txBody>
      </p:sp>
      <p:sp>
        <p:nvSpPr>
          <p:cNvPr id="93187" name="Rectangle 3"/>
          <p:cNvSpPr>
            <a:spLocks noGrp="1" noChangeArrowheads="1"/>
          </p:cNvSpPr>
          <p:nvPr>
            <p:ph type="body" sz="half" idx="2"/>
          </p:nvPr>
        </p:nvSpPr>
        <p:spPr>
          <a:xfrm>
            <a:off x="457200" y="4419600"/>
            <a:ext cx="8229600" cy="2209800"/>
          </a:xfrm>
        </p:spPr>
        <p:txBody>
          <a:bodyPr/>
          <a:lstStyle/>
          <a:p>
            <a:pPr eaLnBrk="1" hangingPunct="1"/>
            <a:r>
              <a:rPr lang="en-US" altLang="en-US" sz="2800" b="1" smtClean="0"/>
              <a:t>Disruptive Selection</a:t>
            </a:r>
          </a:p>
          <a:p>
            <a:pPr eaLnBrk="1" hangingPunct="1"/>
            <a:r>
              <a:rPr lang="en-US" altLang="en-US" sz="2800" smtClean="0"/>
              <a:t>Individuals at both ends of the variation curve have increased fitness</a:t>
            </a:r>
          </a:p>
          <a:p>
            <a:pPr eaLnBrk="1" hangingPunct="1"/>
            <a:r>
              <a:rPr lang="en-US" altLang="en-US" sz="2800" smtClean="0"/>
              <a:t>May lead to the development of two subspecies</a:t>
            </a:r>
          </a:p>
        </p:txBody>
      </p:sp>
      <p:pic>
        <p:nvPicPr>
          <p:cNvPr id="44035" name="Picture 5" descr="disruptive selection"/>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57400" y="838200"/>
            <a:ext cx="5105400" cy="350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p:nvPr>
        </p:nvSpPr>
        <p:spPr>
          <a:xfrm>
            <a:off x="457200" y="228600"/>
            <a:ext cx="8229600" cy="1066800"/>
          </a:xfrm>
        </p:spPr>
        <p:txBody>
          <a:bodyPr/>
          <a:lstStyle/>
          <a:p>
            <a:pPr eaLnBrk="1" hangingPunct="1"/>
            <a:r>
              <a:rPr lang="en-US" altLang="en-US" b="1" smtClean="0"/>
              <a:t>Types of Natural Selection</a:t>
            </a:r>
          </a:p>
        </p:txBody>
      </p:sp>
      <p:pic>
        <p:nvPicPr>
          <p:cNvPr id="45058" name="Picture 8" descr="3 types of selection snails"/>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95400"/>
            <a:ext cx="9144000" cy="542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381000"/>
            <a:ext cx="3657600" cy="914400"/>
          </a:xfrm>
        </p:spPr>
        <p:txBody>
          <a:bodyPr/>
          <a:lstStyle/>
          <a:p>
            <a:pPr eaLnBrk="1" hangingPunct="1"/>
            <a:r>
              <a:rPr lang="en-US" altLang="en-US" b="1" smtClean="0"/>
              <a:t>Speciation</a:t>
            </a:r>
          </a:p>
        </p:txBody>
      </p:sp>
      <p:sp>
        <p:nvSpPr>
          <p:cNvPr id="94211" name="Rectangle 3"/>
          <p:cNvSpPr>
            <a:spLocks noGrp="1" noChangeArrowheads="1"/>
          </p:cNvSpPr>
          <p:nvPr>
            <p:ph type="body" sz="half" idx="1"/>
          </p:nvPr>
        </p:nvSpPr>
        <p:spPr>
          <a:xfrm>
            <a:off x="457200" y="1371600"/>
            <a:ext cx="4648200" cy="5257800"/>
          </a:xfrm>
        </p:spPr>
        <p:txBody>
          <a:bodyPr/>
          <a:lstStyle/>
          <a:p>
            <a:pPr eaLnBrk="1" hangingPunct="1">
              <a:defRPr/>
            </a:pPr>
            <a:r>
              <a:rPr lang="en-US" sz="2800" b="1" smtClean="0">
                <a:ea typeface="+mn-ea"/>
                <a:cs typeface="+mn-cs"/>
              </a:rPr>
              <a:t>Speciation</a:t>
            </a:r>
            <a:r>
              <a:rPr lang="en-US" sz="2800" smtClean="0">
                <a:ea typeface="+mn-ea"/>
                <a:cs typeface="+mn-cs"/>
              </a:rPr>
              <a:t> is the formation of new species</a:t>
            </a:r>
          </a:p>
          <a:p>
            <a:pPr eaLnBrk="1" hangingPunct="1">
              <a:defRPr/>
            </a:pPr>
            <a:r>
              <a:rPr lang="en-US" sz="2800" smtClean="0">
                <a:ea typeface="+mn-ea"/>
                <a:cs typeface="+mn-cs"/>
              </a:rPr>
              <a:t>Speciation may occur when a population splits into two or more groups that become reproductively isolated and continue to evolve independently of one another </a:t>
            </a:r>
          </a:p>
          <a:p>
            <a:pPr eaLnBrk="1" hangingPunct="1">
              <a:buFont typeface="Wingdings" panose="05000000000000000000" pitchFamily="2" charset="2"/>
              <a:buNone/>
              <a:defRPr/>
            </a:pPr>
            <a:endParaRPr lang="en-US" sz="2800" smtClean="0">
              <a:ea typeface="+mn-ea"/>
              <a:cs typeface="+mn-cs"/>
            </a:endParaRPr>
          </a:p>
        </p:txBody>
      </p:sp>
      <p:pic>
        <p:nvPicPr>
          <p:cNvPr id="94213" name="Picture 5" descr="beetle speciatio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15000" y="0"/>
            <a:ext cx="24257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94213"/>
                                        </p:tgtEl>
                                        <p:attrNameLst>
                                          <p:attrName>style.visibility</p:attrName>
                                        </p:attrNameLst>
                                      </p:cBhvr>
                                      <p:to>
                                        <p:strVal val="visible"/>
                                      </p:to>
                                    </p:set>
                                    <p:anim calcmode="lin" valueType="num">
                                      <p:cBhvr additive="base">
                                        <p:cTn id="9" dur="500" fill="hold"/>
                                        <p:tgtEl>
                                          <p:spTgt spid="94213"/>
                                        </p:tgtEl>
                                        <p:attrNameLst>
                                          <p:attrName>ppt_x</p:attrName>
                                        </p:attrNameLst>
                                      </p:cBhvr>
                                      <p:tavLst>
                                        <p:tav tm="0">
                                          <p:val>
                                            <p:strVal val="#ppt_x"/>
                                          </p:val>
                                        </p:tav>
                                        <p:tav tm="100000">
                                          <p:val>
                                            <p:strVal val="#ppt_x"/>
                                          </p:val>
                                        </p:tav>
                                      </p:tavLst>
                                    </p:anim>
                                    <p:anim calcmode="lin" valueType="num">
                                      <p:cBhvr additive="base">
                                        <p:cTn id="10"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381000"/>
            <a:ext cx="8229600" cy="990600"/>
          </a:xfrm>
        </p:spPr>
        <p:txBody>
          <a:bodyPr/>
          <a:lstStyle/>
          <a:p>
            <a:pPr eaLnBrk="1" hangingPunct="1"/>
            <a:r>
              <a:rPr lang="en-US" altLang="en-US" b="1" smtClean="0"/>
              <a:t>Speciation</a:t>
            </a:r>
          </a:p>
        </p:txBody>
      </p:sp>
      <p:sp>
        <p:nvSpPr>
          <p:cNvPr id="99331" name="Rectangle 3"/>
          <p:cNvSpPr>
            <a:spLocks noGrp="1" noChangeArrowheads="1"/>
          </p:cNvSpPr>
          <p:nvPr>
            <p:ph type="body" idx="1"/>
          </p:nvPr>
        </p:nvSpPr>
        <p:spPr>
          <a:xfrm>
            <a:off x="457200" y="1600200"/>
            <a:ext cx="8229600" cy="4953000"/>
          </a:xfrm>
        </p:spPr>
        <p:txBody>
          <a:bodyPr/>
          <a:lstStyle/>
          <a:p>
            <a:pPr marL="609600" indent="-609600" eaLnBrk="1" hangingPunct="1"/>
            <a:r>
              <a:rPr lang="en-US" altLang="en-US" smtClean="0"/>
              <a:t>Reproductive isolation occurs in three ways:</a:t>
            </a:r>
          </a:p>
          <a:p>
            <a:pPr marL="990600" lvl="1" indent="-533400" eaLnBrk="1" hangingPunct="1">
              <a:buClr>
                <a:schemeClr val="hlink"/>
              </a:buClr>
              <a:buSzTx/>
              <a:buFont typeface="Wingdings" panose="05000000000000000000" pitchFamily="2" charset="2"/>
              <a:buAutoNum type="arabicPeriod"/>
            </a:pPr>
            <a:r>
              <a:rPr lang="en-US" altLang="en-US" smtClean="0"/>
              <a:t>Behavioral Isolation – differences in behavior prevent mating between two populations</a:t>
            </a:r>
          </a:p>
          <a:p>
            <a:pPr marL="990600" lvl="1" indent="-533400" eaLnBrk="1" hangingPunct="1">
              <a:buClr>
                <a:schemeClr val="hlink"/>
              </a:buClr>
              <a:buSzTx/>
              <a:buFont typeface="Wingdings" panose="05000000000000000000" pitchFamily="2" charset="2"/>
              <a:buAutoNum type="arabicPeriod"/>
            </a:pPr>
            <a:r>
              <a:rPr lang="en-US" altLang="en-US" smtClean="0"/>
              <a:t>Geographic Isolation – geographic barriers prevent mating between two populations</a:t>
            </a:r>
          </a:p>
          <a:p>
            <a:pPr marL="990600" lvl="1" indent="-533400" eaLnBrk="1" hangingPunct="1">
              <a:buClr>
                <a:schemeClr val="hlink"/>
              </a:buClr>
              <a:buSzTx/>
              <a:buFont typeface="Wingdings" panose="05000000000000000000" pitchFamily="2" charset="2"/>
              <a:buAutoNum type="arabicPeriod"/>
            </a:pPr>
            <a:r>
              <a:rPr lang="en-US" altLang="en-US" smtClean="0"/>
              <a:t>Temporal Isolation – two populations reproduce at different times, so they don</a:t>
            </a:r>
            <a:r>
              <a:rPr lang="ja-JP" altLang="en-US" smtClean="0"/>
              <a:t>’</a:t>
            </a:r>
            <a:r>
              <a:rPr lang="en-US" altLang="ja-JP" smtClean="0"/>
              <a:t>t mate with one another</a:t>
            </a:r>
            <a:endParaRPr lang="en-US" altLang="en-US" smtClean="0"/>
          </a:p>
        </p:txBody>
      </p:sp>
      <p:pic>
        <p:nvPicPr>
          <p:cNvPr id="47107" name="Picture 4" descr="geographic isol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752600"/>
            <a:ext cx="3532188"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Dog Variation</a:t>
            </a:r>
          </a:p>
        </p:txBody>
      </p:sp>
      <p:pic>
        <p:nvPicPr>
          <p:cNvPr id="20482" name="Picture 6" descr="black lab"/>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2209800"/>
            <a:ext cx="3810000" cy="343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3" name="Picture 7" descr="white lab"/>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2209800"/>
            <a:ext cx="4800600" cy="3376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a:xfrm>
            <a:off x="457200" y="381000"/>
            <a:ext cx="8458200" cy="685800"/>
          </a:xfrm>
        </p:spPr>
        <p:txBody>
          <a:bodyPr/>
          <a:lstStyle/>
          <a:p>
            <a:pPr eaLnBrk="1" hangingPunct="1"/>
            <a:r>
              <a:rPr lang="en-US" altLang="en-US" sz="3200" b="1" smtClean="0"/>
              <a:t>Speciation: Anagenesis vs Cladogenesis</a:t>
            </a:r>
          </a:p>
        </p:txBody>
      </p:sp>
      <p:pic>
        <p:nvPicPr>
          <p:cNvPr id="48130" name="Picture 6" descr="speciation anagenesis cladogenesis"/>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219200"/>
            <a:ext cx="46609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a:xfrm>
            <a:off x="457200" y="381000"/>
            <a:ext cx="8229600" cy="990600"/>
          </a:xfrm>
        </p:spPr>
        <p:txBody>
          <a:bodyPr/>
          <a:lstStyle/>
          <a:p>
            <a:pPr eaLnBrk="1" hangingPunct="1"/>
            <a:r>
              <a:rPr lang="en-US" altLang="en-US" b="1" smtClean="0"/>
              <a:t>Types of Speciation</a:t>
            </a:r>
          </a:p>
        </p:txBody>
      </p:sp>
      <p:pic>
        <p:nvPicPr>
          <p:cNvPr id="49154" name="Picture 7" descr="sympatry"/>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752600"/>
            <a:ext cx="3886200" cy="3762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5" name="Picture 8" descr="allopatry"/>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67200" y="1524000"/>
            <a:ext cx="4648200" cy="424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381000"/>
            <a:ext cx="8229600" cy="1066800"/>
          </a:xfrm>
        </p:spPr>
        <p:txBody>
          <a:bodyPr/>
          <a:lstStyle/>
          <a:p>
            <a:pPr eaLnBrk="1" hangingPunct="1"/>
            <a:r>
              <a:rPr lang="en-US" altLang="en-US" b="1" smtClean="0"/>
              <a:t>Patterns of Evolution</a:t>
            </a:r>
          </a:p>
        </p:txBody>
      </p:sp>
      <p:sp>
        <p:nvSpPr>
          <p:cNvPr id="95235" name="Rectangle 3"/>
          <p:cNvSpPr>
            <a:spLocks noGrp="1" noChangeArrowheads="1"/>
          </p:cNvSpPr>
          <p:nvPr>
            <p:ph type="body" idx="1"/>
          </p:nvPr>
        </p:nvSpPr>
        <p:spPr>
          <a:xfrm>
            <a:off x="457200" y="1447800"/>
            <a:ext cx="8229600" cy="5105400"/>
          </a:xfrm>
        </p:spPr>
        <p:txBody>
          <a:bodyPr/>
          <a:lstStyle/>
          <a:p>
            <a:pPr eaLnBrk="1" hangingPunct="1">
              <a:lnSpc>
                <a:spcPct val="80000"/>
              </a:lnSpc>
            </a:pPr>
            <a:r>
              <a:rPr lang="en-US" altLang="en-US" sz="2800" b="1" smtClean="0"/>
              <a:t>Adaptive Radiation</a:t>
            </a:r>
            <a:r>
              <a:rPr lang="en-US" altLang="en-US" sz="2800" smtClean="0"/>
              <a:t> – one species, or a small group of species, gives rise to many new species</a:t>
            </a:r>
          </a:p>
          <a:p>
            <a:pPr eaLnBrk="1" hangingPunct="1">
              <a:lnSpc>
                <a:spcPct val="80000"/>
              </a:lnSpc>
            </a:pPr>
            <a:r>
              <a:rPr lang="en-US" altLang="en-US" sz="2800" b="1" smtClean="0"/>
              <a:t>Convergent Evolution</a:t>
            </a:r>
            <a:r>
              <a:rPr lang="en-US" altLang="en-US" sz="2800" smtClean="0"/>
              <a:t> – Process by which unrelated organisms come to resemble one another</a:t>
            </a:r>
          </a:p>
          <a:p>
            <a:pPr lvl="1" eaLnBrk="1" hangingPunct="1">
              <a:lnSpc>
                <a:spcPct val="80000"/>
              </a:lnSpc>
            </a:pPr>
            <a:r>
              <a:rPr lang="en-US" altLang="en-US" sz="2400" smtClean="0"/>
              <a:t>Happens when different organisms face similar environmental demands</a:t>
            </a:r>
          </a:p>
          <a:p>
            <a:pPr lvl="1" eaLnBrk="1" hangingPunct="1">
              <a:lnSpc>
                <a:spcPct val="80000"/>
              </a:lnSpc>
            </a:pPr>
            <a:r>
              <a:rPr lang="en-US" altLang="en-US" sz="2400" smtClean="0"/>
              <a:t>EX. Streamlined bodies and swimming appendages in fish and aquatic mammals (whales, etc.)</a:t>
            </a:r>
          </a:p>
          <a:p>
            <a:pPr eaLnBrk="1" hangingPunct="1">
              <a:lnSpc>
                <a:spcPct val="80000"/>
              </a:lnSpc>
            </a:pPr>
            <a:r>
              <a:rPr lang="en-US" altLang="en-US" sz="2800" b="1" smtClean="0"/>
              <a:t>Coevolution</a:t>
            </a:r>
            <a:r>
              <a:rPr lang="en-US" altLang="en-US" sz="2800" smtClean="0"/>
              <a:t> – When two species evolve in response to changes in one another over time </a:t>
            </a:r>
          </a:p>
          <a:p>
            <a:pPr lvl="1" eaLnBrk="1" hangingPunct="1">
              <a:lnSpc>
                <a:spcPct val="80000"/>
              </a:lnSpc>
            </a:pPr>
            <a:r>
              <a:rPr lang="en-US" altLang="en-US" sz="2400" smtClean="0"/>
              <a:t>EX. Flowers and insects, predator/prey relationships</a:t>
            </a:r>
          </a:p>
          <a:p>
            <a:pPr eaLnBrk="1" hangingPunct="1">
              <a:lnSpc>
                <a:spcPct val="80000"/>
              </a:lnSpc>
            </a:pPr>
            <a:r>
              <a:rPr lang="en-US" altLang="en-US" sz="2800" b="1" smtClean="0"/>
              <a:t>Punctuated Equilibrium</a:t>
            </a:r>
            <a:r>
              <a:rPr lang="en-US" altLang="en-US" sz="2800" smtClean="0"/>
              <a:t> – Rapid evolution after long periods of equilibrium</a:t>
            </a:r>
          </a:p>
        </p:txBody>
      </p:sp>
      <p:pic>
        <p:nvPicPr>
          <p:cNvPr id="95236" name="Picture 4" descr="adaptive radiation of mam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914400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5" descr="coevolution caterpilla plant parisitoid wa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7724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6" descr="butterf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0"/>
            <a:ext cx="5222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7" descr="punctuated equilibr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763"/>
            <a:ext cx="85344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95236"/>
                                        </p:tgtEl>
                                        <p:attrNameLst>
                                          <p:attrName>style.visibility</p:attrName>
                                        </p:attrNameLst>
                                      </p:cBhvr>
                                      <p:to>
                                        <p:strVal val="visible"/>
                                      </p:to>
                                    </p:set>
                                    <p:anim calcmode="lin" valueType="num">
                                      <p:cBhvr additive="base">
                                        <p:cTn id="11" dur="500" fill="hold"/>
                                        <p:tgtEl>
                                          <p:spTgt spid="95236"/>
                                        </p:tgtEl>
                                        <p:attrNameLst>
                                          <p:attrName>ppt_x</p:attrName>
                                        </p:attrNameLst>
                                      </p:cBhvr>
                                      <p:tavLst>
                                        <p:tav tm="0">
                                          <p:val>
                                            <p:strVal val="0-#ppt_w/2"/>
                                          </p:val>
                                        </p:tav>
                                        <p:tav tm="100000">
                                          <p:val>
                                            <p:strVal val="#ppt_x"/>
                                          </p:val>
                                        </p:tav>
                                      </p:tavLst>
                                    </p:anim>
                                    <p:anim calcmode="lin" valueType="num">
                                      <p:cBhvr additive="base">
                                        <p:cTn id="12" dur="500" fill="hold"/>
                                        <p:tgtEl>
                                          <p:spTgt spid="9523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2" fill="hold" nodeType="clickEffect">
                                  <p:stCondLst>
                                    <p:cond delay="0"/>
                                  </p:stCondLst>
                                  <p:childTnLst>
                                    <p:anim calcmode="lin" valueType="num">
                                      <p:cBhvr additive="base">
                                        <p:cTn id="16" dur="500"/>
                                        <p:tgtEl>
                                          <p:spTgt spid="95236"/>
                                        </p:tgtEl>
                                        <p:attrNameLst>
                                          <p:attrName>ppt_x</p:attrName>
                                        </p:attrNameLst>
                                      </p:cBhvr>
                                      <p:tavLst>
                                        <p:tav tm="0">
                                          <p:val>
                                            <p:strVal val="ppt_x"/>
                                          </p:val>
                                        </p:tav>
                                        <p:tav tm="100000">
                                          <p:val>
                                            <p:strVal val="1+ppt_w/2"/>
                                          </p:val>
                                        </p:tav>
                                      </p:tavLst>
                                    </p:anim>
                                    <p:anim calcmode="lin" valueType="num">
                                      <p:cBhvr additive="base">
                                        <p:cTn id="17" dur="500"/>
                                        <p:tgtEl>
                                          <p:spTgt spid="95236"/>
                                        </p:tgtEl>
                                        <p:attrNameLst>
                                          <p:attrName>ppt_y</p:attrName>
                                        </p:attrNameLst>
                                      </p:cBhvr>
                                      <p:tavLst>
                                        <p:tav tm="0">
                                          <p:val>
                                            <p:strVal val="ppt_y"/>
                                          </p:val>
                                        </p:tav>
                                        <p:tav tm="100000">
                                          <p:val>
                                            <p:strVal val="ppt_y"/>
                                          </p:val>
                                        </p:tav>
                                      </p:tavLst>
                                    </p:anim>
                                    <p:set>
                                      <p:cBhvr>
                                        <p:cTn id="18" dur="1" fill="hold">
                                          <p:stCondLst>
                                            <p:cond delay="499"/>
                                          </p:stCondLst>
                                        </p:cTn>
                                        <p:tgtEl>
                                          <p:spTgt spid="9523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5238"/>
                                        </p:tgtEl>
                                        <p:attrNameLst>
                                          <p:attrName>style.visibility</p:attrName>
                                        </p:attrNameLst>
                                      </p:cBhvr>
                                      <p:to>
                                        <p:strVal val="visible"/>
                                      </p:to>
                                    </p:set>
                                    <p:animEffect transition="in" filter="fade">
                                      <p:cBhvr>
                                        <p:cTn id="37" dur="500"/>
                                        <p:tgtEl>
                                          <p:spTgt spid="952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xit" presetSubtype="32" fill="hold" nodeType="clickEffect">
                                  <p:stCondLst>
                                    <p:cond delay="0"/>
                                  </p:stCondLst>
                                  <p:childTnLst>
                                    <p:anim calcmode="lin" valueType="num">
                                      <p:cBhvr>
                                        <p:cTn id="41" dur="500"/>
                                        <p:tgtEl>
                                          <p:spTgt spid="95238"/>
                                        </p:tgtEl>
                                        <p:attrNameLst>
                                          <p:attrName>ppt_w</p:attrName>
                                        </p:attrNameLst>
                                      </p:cBhvr>
                                      <p:tavLst>
                                        <p:tav tm="0">
                                          <p:val>
                                            <p:strVal val="ppt_w"/>
                                          </p:val>
                                        </p:tav>
                                        <p:tav tm="100000">
                                          <p:val>
                                            <p:fltVal val="0"/>
                                          </p:val>
                                        </p:tav>
                                      </p:tavLst>
                                    </p:anim>
                                    <p:anim calcmode="lin" valueType="num">
                                      <p:cBhvr>
                                        <p:cTn id="42" dur="500"/>
                                        <p:tgtEl>
                                          <p:spTgt spid="95238"/>
                                        </p:tgtEl>
                                        <p:attrNameLst>
                                          <p:attrName>ppt_h</p:attrName>
                                        </p:attrNameLst>
                                      </p:cBhvr>
                                      <p:tavLst>
                                        <p:tav tm="0">
                                          <p:val>
                                            <p:strVal val="ppt_h"/>
                                          </p:val>
                                        </p:tav>
                                        <p:tav tm="100000">
                                          <p:val>
                                            <p:fltVal val="0"/>
                                          </p:val>
                                        </p:tav>
                                      </p:tavLst>
                                    </p:anim>
                                    <p:set>
                                      <p:cBhvr>
                                        <p:cTn id="43" dur="1" fill="hold">
                                          <p:stCondLst>
                                            <p:cond delay="499"/>
                                          </p:stCondLst>
                                        </p:cTn>
                                        <p:tgtEl>
                                          <p:spTgt spid="95238"/>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95235">
                                            <p:txEl>
                                              <p:pRg st="5" end="5"/>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95237"/>
                                        </p:tgtEl>
                                        <p:attrNameLst>
                                          <p:attrName>style.visibility</p:attrName>
                                        </p:attrNameLst>
                                      </p:cBhvr>
                                      <p:to>
                                        <p:strVal val="visible"/>
                                      </p:to>
                                    </p:set>
                                    <p:anim calcmode="lin" valueType="num">
                                      <p:cBhvr additive="base">
                                        <p:cTn id="50" dur="500" fill="hold"/>
                                        <p:tgtEl>
                                          <p:spTgt spid="95237"/>
                                        </p:tgtEl>
                                        <p:attrNameLst>
                                          <p:attrName>ppt_x</p:attrName>
                                        </p:attrNameLst>
                                      </p:cBhvr>
                                      <p:tavLst>
                                        <p:tav tm="0">
                                          <p:val>
                                            <p:strVal val="#ppt_x"/>
                                          </p:val>
                                        </p:tav>
                                        <p:tav tm="100000">
                                          <p:val>
                                            <p:strVal val="#ppt_x"/>
                                          </p:val>
                                        </p:tav>
                                      </p:tavLst>
                                    </p:anim>
                                    <p:anim calcmode="lin" valueType="num">
                                      <p:cBhvr additive="base">
                                        <p:cTn id="51" dur="500" fill="hold"/>
                                        <p:tgtEl>
                                          <p:spTgt spid="95237"/>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xit" presetSubtype="4" fill="hold" nodeType="clickEffect">
                                  <p:stCondLst>
                                    <p:cond delay="0"/>
                                  </p:stCondLst>
                                  <p:childTnLst>
                                    <p:anim calcmode="lin" valueType="num">
                                      <p:cBhvr additive="base">
                                        <p:cTn id="55" dur="500"/>
                                        <p:tgtEl>
                                          <p:spTgt spid="95237"/>
                                        </p:tgtEl>
                                        <p:attrNameLst>
                                          <p:attrName>ppt_x</p:attrName>
                                        </p:attrNameLst>
                                      </p:cBhvr>
                                      <p:tavLst>
                                        <p:tav tm="0">
                                          <p:val>
                                            <p:strVal val="ppt_x"/>
                                          </p:val>
                                        </p:tav>
                                        <p:tav tm="100000">
                                          <p:val>
                                            <p:strVal val="ppt_x"/>
                                          </p:val>
                                        </p:tav>
                                      </p:tavLst>
                                    </p:anim>
                                    <p:anim calcmode="lin" valueType="num">
                                      <p:cBhvr additive="base">
                                        <p:cTn id="56" dur="500"/>
                                        <p:tgtEl>
                                          <p:spTgt spid="95237"/>
                                        </p:tgtEl>
                                        <p:attrNameLst>
                                          <p:attrName>ppt_y</p:attrName>
                                        </p:attrNameLst>
                                      </p:cBhvr>
                                      <p:tavLst>
                                        <p:tav tm="0">
                                          <p:val>
                                            <p:strVal val="ppt_y"/>
                                          </p:val>
                                        </p:tav>
                                        <p:tav tm="100000">
                                          <p:val>
                                            <p:strVal val="1+ppt_h/2"/>
                                          </p:val>
                                        </p:tav>
                                      </p:tavLst>
                                    </p:anim>
                                    <p:set>
                                      <p:cBhvr>
                                        <p:cTn id="57" dur="1" fill="hold">
                                          <p:stCondLst>
                                            <p:cond delay="499"/>
                                          </p:stCondLst>
                                        </p:cTn>
                                        <p:tgtEl>
                                          <p:spTgt spid="95237"/>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95235">
                                            <p:txEl>
                                              <p:pRg st="6" end="6"/>
                                            </p:txEl>
                                          </p:spTgt>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95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381000"/>
            <a:ext cx="8229600" cy="914400"/>
          </a:xfrm>
        </p:spPr>
        <p:txBody>
          <a:bodyPr/>
          <a:lstStyle/>
          <a:p>
            <a:pPr eaLnBrk="1" hangingPunct="1"/>
            <a:r>
              <a:rPr lang="en-US" altLang="en-US" smtClean="0"/>
              <a:t>Remember…</a:t>
            </a:r>
          </a:p>
        </p:txBody>
      </p:sp>
      <p:sp>
        <p:nvSpPr>
          <p:cNvPr id="78851" name="Rectangle 3"/>
          <p:cNvSpPr>
            <a:spLocks noGrp="1" noChangeArrowheads="1"/>
          </p:cNvSpPr>
          <p:nvPr>
            <p:ph type="body" idx="1"/>
          </p:nvPr>
        </p:nvSpPr>
        <p:spPr>
          <a:xfrm>
            <a:off x="457200" y="1676400"/>
            <a:ext cx="8229600" cy="4953000"/>
          </a:xfrm>
        </p:spPr>
        <p:txBody>
          <a:bodyPr/>
          <a:lstStyle/>
          <a:p>
            <a:pPr eaLnBrk="1" hangingPunct="1">
              <a:lnSpc>
                <a:spcPct val="80000"/>
              </a:lnSpc>
            </a:pPr>
            <a:r>
              <a:rPr lang="en-US" altLang="en-US" sz="2800" smtClean="0"/>
              <a:t>Individuals DO NOT EVOLVE</a:t>
            </a:r>
          </a:p>
          <a:p>
            <a:pPr eaLnBrk="1" hangingPunct="1">
              <a:lnSpc>
                <a:spcPct val="80000"/>
              </a:lnSpc>
            </a:pPr>
            <a:r>
              <a:rPr lang="en-US" altLang="en-US" sz="2800" smtClean="0"/>
              <a:t>Species populations evolve when traits are passed from one generation to the next in an unequal way, which makes some traits appear more than others in the next generation</a:t>
            </a:r>
          </a:p>
          <a:p>
            <a:pPr eaLnBrk="1" hangingPunct="1">
              <a:lnSpc>
                <a:spcPct val="80000"/>
              </a:lnSpc>
            </a:pPr>
            <a:r>
              <a:rPr lang="en-US" altLang="en-US" sz="2800" smtClean="0"/>
              <a:t>Over time, natural selection results in changes in the inherited characteristics of a population, which increases a species</a:t>
            </a:r>
            <a:r>
              <a:rPr lang="ja-JP" altLang="en-US" sz="2800" smtClean="0"/>
              <a:t>’</a:t>
            </a:r>
            <a:r>
              <a:rPr lang="en-US" altLang="ja-JP" sz="2800" smtClean="0"/>
              <a:t> fitness in its environment</a:t>
            </a:r>
          </a:p>
          <a:p>
            <a:pPr eaLnBrk="1" hangingPunct="1">
              <a:lnSpc>
                <a:spcPct val="80000"/>
              </a:lnSpc>
            </a:pPr>
            <a:r>
              <a:rPr lang="en-US" altLang="en-US" sz="2800" smtClean="0"/>
              <a:t>Over many generations, this can lead to large changes in the overall traits of a species population, and even create new species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p:txBody>
          <a:bodyPr/>
          <a:lstStyle/>
          <a:p>
            <a:pPr eaLnBrk="1" hangingPunct="1">
              <a:defRPr/>
            </a:pPr>
            <a:endParaRPr lang="en-US" smtClean="0">
              <a:ea typeface="+mj-ea"/>
              <a:cs typeface="+mj-cs"/>
            </a:endParaRPr>
          </a:p>
        </p:txBody>
      </p:sp>
      <p:pic>
        <p:nvPicPr>
          <p:cNvPr id="52226" name="Picture 6" descr="evolution cartoon"/>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09600"/>
            <a:ext cx="9144000" cy="570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153400" cy="2286000"/>
          </a:xfrm>
        </p:spPr>
        <p:txBody>
          <a:bodyPr/>
          <a:lstStyle/>
          <a:p>
            <a:pPr algn="l" eaLnBrk="1" hangingPunct="1"/>
            <a:r>
              <a:rPr lang="en-US" altLang="en-US" sz="3600" b="1" smtClean="0"/>
              <a:t>What causes variation?</a:t>
            </a:r>
            <a:r>
              <a:rPr lang="en-US" altLang="en-US" sz="3600" smtClean="0"/>
              <a:t/>
            </a:r>
            <a:br>
              <a:rPr lang="en-US" altLang="en-US" sz="3600" smtClean="0"/>
            </a:br>
            <a:r>
              <a:rPr lang="en-US" altLang="en-US" sz="3600" smtClean="0"/>
              <a:t/>
            </a:r>
            <a:br>
              <a:rPr lang="en-US" altLang="en-US" sz="3600" smtClean="0"/>
            </a:br>
            <a:r>
              <a:rPr lang="en-US" altLang="en-US" sz="3200" smtClean="0">
                <a:solidFill>
                  <a:schemeClr val="tx1"/>
                </a:solidFill>
              </a:rPr>
              <a:t>There are 2 main causes of variations in a population:</a:t>
            </a:r>
          </a:p>
        </p:txBody>
      </p:sp>
      <p:sp>
        <p:nvSpPr>
          <p:cNvPr id="59396" name="Rectangle 4"/>
          <p:cNvSpPr>
            <a:spLocks noGrp="1" noChangeArrowheads="1"/>
          </p:cNvSpPr>
          <p:nvPr>
            <p:ph type="body" sz="half" idx="1"/>
          </p:nvPr>
        </p:nvSpPr>
        <p:spPr>
          <a:xfrm>
            <a:off x="457200" y="2209800"/>
            <a:ext cx="7848600" cy="1295400"/>
          </a:xfrm>
        </p:spPr>
        <p:txBody>
          <a:bodyPr/>
          <a:lstStyle/>
          <a:p>
            <a:pPr marL="533400" indent="-533400" eaLnBrk="1" hangingPunct="1">
              <a:lnSpc>
                <a:spcPct val="90000"/>
              </a:lnSpc>
              <a:buSzTx/>
              <a:buFont typeface="Wingdings" panose="05000000000000000000" pitchFamily="2" charset="2"/>
              <a:buAutoNum type="arabicPeriod"/>
            </a:pPr>
            <a:r>
              <a:rPr lang="en-US" altLang="en-US" sz="2800" b="1" u="sng" smtClean="0"/>
              <a:t>Mutation</a:t>
            </a:r>
            <a:r>
              <a:rPr lang="en-US" altLang="en-US" sz="2800" smtClean="0"/>
              <a:t> – A change in the DNA of an organism that leads to a change in a protein being made by the organism</a:t>
            </a:r>
          </a:p>
        </p:txBody>
      </p:sp>
      <p:sp>
        <p:nvSpPr>
          <p:cNvPr id="59397" name="Rectangle 5"/>
          <p:cNvSpPr>
            <a:spLocks noGrp="1" noChangeArrowheads="1"/>
          </p:cNvSpPr>
          <p:nvPr>
            <p:ph type="body" sz="half" idx="2"/>
          </p:nvPr>
        </p:nvSpPr>
        <p:spPr>
          <a:xfrm>
            <a:off x="990600" y="3581400"/>
            <a:ext cx="7772400" cy="3124200"/>
          </a:xfrm>
        </p:spPr>
        <p:txBody>
          <a:bodyPr/>
          <a:lstStyle/>
          <a:p>
            <a:pPr eaLnBrk="1" hangingPunct="1">
              <a:lnSpc>
                <a:spcPct val="90000"/>
              </a:lnSpc>
            </a:pPr>
            <a:r>
              <a:rPr lang="en-US" altLang="en-US" sz="2800" smtClean="0"/>
              <a:t>Sometimes the new protein can lead to a new trait</a:t>
            </a:r>
          </a:p>
          <a:p>
            <a:pPr eaLnBrk="1" hangingPunct="1">
              <a:lnSpc>
                <a:spcPct val="90000"/>
              </a:lnSpc>
            </a:pPr>
            <a:r>
              <a:rPr lang="en-US" altLang="en-US" sz="2800" smtClean="0"/>
              <a:t>Mutations can be caused by DNA being copied incorrectly during replication, by mistakes during meiosis, or by radiation or chemicals in the environment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939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939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93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l" eaLnBrk="1" hangingPunct="1"/>
            <a:r>
              <a:rPr lang="en-US" altLang="en-US" sz="3600" b="1" smtClean="0"/>
              <a:t>What causes variation?</a:t>
            </a:r>
            <a:r>
              <a:rPr lang="en-US" altLang="en-US" sz="3600" smtClean="0"/>
              <a:t/>
            </a:r>
            <a:br>
              <a:rPr lang="en-US" altLang="en-US" sz="3600" smtClean="0"/>
            </a:br>
            <a:r>
              <a:rPr lang="en-US" altLang="en-US" sz="3600" smtClean="0"/>
              <a:t/>
            </a:r>
            <a:br>
              <a:rPr lang="en-US" altLang="en-US" sz="3600" smtClean="0"/>
            </a:br>
            <a:r>
              <a:rPr lang="en-US" altLang="en-US" sz="3200" smtClean="0">
                <a:solidFill>
                  <a:schemeClr val="tx1"/>
                </a:solidFill>
              </a:rPr>
              <a:t>There are 2 main causes of variations in a population:</a:t>
            </a:r>
          </a:p>
        </p:txBody>
      </p:sp>
      <p:sp>
        <p:nvSpPr>
          <p:cNvPr id="61443" name="Rectangle 3"/>
          <p:cNvSpPr>
            <a:spLocks noGrp="1" noChangeArrowheads="1"/>
          </p:cNvSpPr>
          <p:nvPr>
            <p:ph type="body" sz="half" idx="1"/>
          </p:nvPr>
        </p:nvSpPr>
        <p:spPr>
          <a:xfrm>
            <a:off x="457200" y="2209800"/>
            <a:ext cx="7848600" cy="1295400"/>
          </a:xfrm>
        </p:spPr>
        <p:txBody>
          <a:bodyPr/>
          <a:lstStyle/>
          <a:p>
            <a:pPr marL="533400" indent="-533400" eaLnBrk="1" hangingPunct="1">
              <a:lnSpc>
                <a:spcPct val="90000"/>
              </a:lnSpc>
            </a:pPr>
            <a:r>
              <a:rPr lang="en-US" altLang="en-US" sz="2800" b="1" u="sng" smtClean="0"/>
              <a:t>Recombination</a:t>
            </a:r>
            <a:r>
              <a:rPr lang="en-US" altLang="en-US" sz="2800" smtClean="0"/>
              <a:t> – The creation of a new set of DNA in offspring during sexual reproduction</a:t>
            </a:r>
          </a:p>
        </p:txBody>
      </p:sp>
      <p:sp>
        <p:nvSpPr>
          <p:cNvPr id="61444" name="Rectangle 4"/>
          <p:cNvSpPr>
            <a:spLocks noGrp="1" noChangeArrowheads="1"/>
          </p:cNvSpPr>
          <p:nvPr>
            <p:ph type="body" sz="half" idx="2"/>
          </p:nvPr>
        </p:nvSpPr>
        <p:spPr>
          <a:xfrm>
            <a:off x="990600" y="3581400"/>
            <a:ext cx="7772400" cy="3124200"/>
          </a:xfrm>
        </p:spPr>
        <p:txBody>
          <a:bodyPr/>
          <a:lstStyle/>
          <a:p>
            <a:pPr eaLnBrk="1" hangingPunct="1">
              <a:lnSpc>
                <a:spcPct val="90000"/>
              </a:lnSpc>
            </a:pPr>
            <a:r>
              <a:rPr lang="en-US" altLang="en-US" sz="2800" smtClean="0"/>
              <a:t>Since each parent passes down only ½ of their DNA, the DNA in the offspring is a unique combination of DNA from both parents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28600"/>
            <a:ext cx="8229600" cy="685800"/>
          </a:xfrm>
        </p:spPr>
        <p:txBody>
          <a:bodyPr/>
          <a:lstStyle/>
          <a:p>
            <a:pPr algn="l" eaLnBrk="1" hangingPunct="1"/>
            <a:r>
              <a:rPr lang="en-US" altLang="en-US" sz="3200" b="1" smtClean="0"/>
              <a:t>How does variation lead to evolution?</a:t>
            </a:r>
          </a:p>
        </p:txBody>
      </p:sp>
      <p:sp>
        <p:nvSpPr>
          <p:cNvPr id="62467" name="Rectangle 3"/>
          <p:cNvSpPr>
            <a:spLocks noGrp="1" noChangeArrowheads="1"/>
          </p:cNvSpPr>
          <p:nvPr>
            <p:ph type="body" idx="1"/>
          </p:nvPr>
        </p:nvSpPr>
        <p:spPr>
          <a:xfrm>
            <a:off x="457200" y="990600"/>
            <a:ext cx="8229600" cy="5105400"/>
          </a:xfrm>
        </p:spPr>
        <p:txBody>
          <a:bodyPr/>
          <a:lstStyle/>
          <a:p>
            <a:pPr marL="609600" indent="-609600" eaLnBrk="1" hangingPunct="1"/>
            <a:r>
              <a:rPr lang="en-US" altLang="en-US" smtClean="0"/>
              <a:t>Sometimes mutations or recombination results in a trait that improves an organism</a:t>
            </a:r>
            <a:r>
              <a:rPr lang="ja-JP" altLang="en-US" smtClean="0"/>
              <a:t>’</a:t>
            </a:r>
            <a:r>
              <a:rPr lang="en-US" altLang="ja-JP" smtClean="0"/>
              <a:t>s chances for survival (increases fitness)</a:t>
            </a:r>
          </a:p>
          <a:p>
            <a:pPr marL="609600" indent="-609600" eaLnBrk="1" hangingPunct="1"/>
            <a:r>
              <a:rPr lang="en-US" altLang="en-US" b="1" u="sng" smtClean="0"/>
              <a:t>Adaptation</a:t>
            </a:r>
            <a:r>
              <a:rPr lang="en-US" altLang="en-US" smtClean="0"/>
              <a:t> – a trait that helps an organism to survive and/or reproduce</a:t>
            </a:r>
          </a:p>
          <a:p>
            <a:pPr marL="990600" lvl="1" indent="-533400" eaLnBrk="1" hangingPunct="1"/>
            <a:r>
              <a:rPr lang="en-US" altLang="en-US" smtClean="0"/>
              <a:t>There are 2 types of adaptations:</a:t>
            </a:r>
          </a:p>
          <a:p>
            <a:pPr marL="1371600" lvl="2" indent="-457200" eaLnBrk="1" hangingPunct="1">
              <a:buSzTx/>
              <a:buFont typeface="Wingdings" panose="05000000000000000000" pitchFamily="2" charset="2"/>
              <a:buAutoNum type="arabicPeriod"/>
            </a:pPr>
            <a:r>
              <a:rPr lang="en-US" altLang="en-US" sz="2800" u="sng" smtClean="0"/>
              <a:t>Structural Adaptation</a:t>
            </a:r>
          </a:p>
          <a:p>
            <a:pPr marL="1371600" lvl="2" indent="-457200" eaLnBrk="1" hangingPunct="1">
              <a:buSzTx/>
              <a:buFont typeface="Wingdings" panose="05000000000000000000" pitchFamily="2" charset="2"/>
              <a:buAutoNum type="arabicPeriod" startAt="2"/>
            </a:pPr>
            <a:r>
              <a:rPr lang="en-US" altLang="en-US" sz="2800" u="sng" smtClean="0"/>
              <a:t>Behavioral Adaptation</a:t>
            </a:r>
          </a:p>
          <a:p>
            <a:pPr marL="1371600" lvl="2" indent="-457200" eaLnBrk="1" hangingPunct="1">
              <a:buSzTx/>
              <a:buFont typeface="Wingdings" panose="05000000000000000000" pitchFamily="2" charset="2"/>
              <a:buAutoNum type="arabicPeriod"/>
            </a:pPr>
            <a:endParaRPr lang="en-US" altLang="en-US" sz="2800" u="sng"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a:xfrm>
            <a:off x="457200" y="381000"/>
            <a:ext cx="8229600" cy="609600"/>
          </a:xfrm>
        </p:spPr>
        <p:txBody>
          <a:bodyPr/>
          <a:lstStyle/>
          <a:p>
            <a:pPr algn="l" eaLnBrk="1" hangingPunct="1"/>
            <a:r>
              <a:rPr lang="en-US" altLang="en-US" sz="3200" b="1" smtClean="0"/>
              <a:t>How does variation lead to evolution?</a:t>
            </a:r>
          </a:p>
        </p:txBody>
      </p:sp>
      <p:sp>
        <p:nvSpPr>
          <p:cNvPr id="63491" name="Rectangle 3"/>
          <p:cNvSpPr>
            <a:spLocks noGrp="1" noChangeArrowheads="1"/>
          </p:cNvSpPr>
          <p:nvPr>
            <p:ph type="body" sz="half" idx="1"/>
          </p:nvPr>
        </p:nvSpPr>
        <p:spPr>
          <a:xfrm>
            <a:off x="457200" y="1066800"/>
            <a:ext cx="8229600" cy="1676400"/>
          </a:xfrm>
        </p:spPr>
        <p:txBody>
          <a:bodyPr/>
          <a:lstStyle/>
          <a:p>
            <a:pPr marL="609600" indent="-609600" eaLnBrk="1" hangingPunct="1">
              <a:buSzTx/>
              <a:buFont typeface="Wingdings" panose="05000000000000000000" pitchFamily="2" charset="2"/>
              <a:buAutoNum type="arabicPeriod"/>
            </a:pPr>
            <a:r>
              <a:rPr lang="en-US" altLang="en-US" sz="2800" b="1" u="sng" smtClean="0"/>
              <a:t>Structural Adaptation</a:t>
            </a:r>
            <a:r>
              <a:rPr lang="en-US" altLang="en-US" sz="2800" smtClean="0"/>
              <a:t> – a physical trait that helps an organism to survive (EX. the sharp teeth of a lion, the spines of a cactus)</a:t>
            </a:r>
          </a:p>
        </p:txBody>
      </p:sp>
      <p:pic>
        <p:nvPicPr>
          <p:cNvPr id="24579" name="Picture 7" descr="lion teeth"/>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19163" y="2590800"/>
            <a:ext cx="3762375"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8" descr="cactus"/>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57800" y="2590800"/>
            <a:ext cx="2767013"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81000"/>
            <a:ext cx="8229600" cy="609600"/>
          </a:xfrm>
        </p:spPr>
        <p:txBody>
          <a:bodyPr/>
          <a:lstStyle/>
          <a:p>
            <a:pPr algn="l" eaLnBrk="1" hangingPunct="1"/>
            <a:r>
              <a:rPr lang="en-US" altLang="en-US" sz="3200" b="1" smtClean="0"/>
              <a:t>How does variation lead to evolution?</a:t>
            </a:r>
          </a:p>
        </p:txBody>
      </p:sp>
      <p:sp>
        <p:nvSpPr>
          <p:cNvPr id="65539" name="Rectangle 3"/>
          <p:cNvSpPr>
            <a:spLocks noGrp="1" noChangeArrowheads="1"/>
          </p:cNvSpPr>
          <p:nvPr>
            <p:ph type="body" sz="half" idx="1"/>
          </p:nvPr>
        </p:nvSpPr>
        <p:spPr>
          <a:xfrm>
            <a:off x="457200" y="1066800"/>
            <a:ext cx="8229600" cy="1676400"/>
          </a:xfrm>
        </p:spPr>
        <p:txBody>
          <a:bodyPr/>
          <a:lstStyle/>
          <a:p>
            <a:pPr marL="609600" indent="-609600" eaLnBrk="1" hangingPunct="1">
              <a:lnSpc>
                <a:spcPct val="90000"/>
              </a:lnSpc>
              <a:buSzTx/>
              <a:buFont typeface="Wingdings" panose="05000000000000000000" pitchFamily="2" charset="2"/>
              <a:buAutoNum type="arabicPeriod" startAt="2"/>
            </a:pPr>
            <a:r>
              <a:rPr lang="en-US" altLang="en-US" sz="2800" b="1" u="sng" smtClean="0"/>
              <a:t>Behavioral Adaptation</a:t>
            </a:r>
            <a:r>
              <a:rPr lang="en-US" altLang="en-US" sz="2800" smtClean="0"/>
              <a:t> – a behavioral trait that helps an organism to survive (EX. plover birds faking injury to lure predators away from nest)</a:t>
            </a:r>
          </a:p>
        </p:txBody>
      </p:sp>
      <p:pic>
        <p:nvPicPr>
          <p:cNvPr id="25603" name="Picture 10" descr="plove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133600" y="2971800"/>
            <a:ext cx="4816475" cy="3178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381000"/>
            <a:ext cx="8229600" cy="457200"/>
          </a:xfrm>
        </p:spPr>
        <p:txBody>
          <a:bodyPr/>
          <a:lstStyle/>
          <a:p>
            <a:pPr algn="l" eaLnBrk="1" hangingPunct="1"/>
            <a:r>
              <a:rPr lang="en-US" altLang="en-US" sz="3200" b="1" smtClean="0"/>
              <a:t>How does variation lead to evolution?</a:t>
            </a:r>
          </a:p>
        </p:txBody>
      </p:sp>
      <p:sp>
        <p:nvSpPr>
          <p:cNvPr id="67587" name="Rectangle 3"/>
          <p:cNvSpPr>
            <a:spLocks noGrp="1" noChangeArrowheads="1"/>
          </p:cNvSpPr>
          <p:nvPr>
            <p:ph type="body" idx="1"/>
          </p:nvPr>
        </p:nvSpPr>
        <p:spPr>
          <a:xfrm>
            <a:off x="457200" y="1447800"/>
            <a:ext cx="8229600" cy="4648200"/>
          </a:xfrm>
        </p:spPr>
        <p:txBody>
          <a:bodyPr/>
          <a:lstStyle/>
          <a:p>
            <a:pPr eaLnBrk="1" hangingPunct="1">
              <a:lnSpc>
                <a:spcPct val="90000"/>
              </a:lnSpc>
            </a:pPr>
            <a:r>
              <a:rPr lang="en-US" altLang="en-US" smtClean="0"/>
              <a:t>Adaptations are traits which means they are caused by genes</a:t>
            </a:r>
          </a:p>
          <a:p>
            <a:pPr eaLnBrk="1" hangingPunct="1">
              <a:lnSpc>
                <a:spcPct val="90000"/>
              </a:lnSpc>
            </a:pPr>
            <a:r>
              <a:rPr lang="en-US" altLang="en-US" smtClean="0"/>
              <a:t>Organisms with the best adaptations have the </a:t>
            </a:r>
            <a:r>
              <a:rPr lang="ja-JP" altLang="en-US" smtClean="0"/>
              <a:t>“</a:t>
            </a:r>
            <a:r>
              <a:rPr lang="en-US" altLang="ja-JP" smtClean="0"/>
              <a:t>best</a:t>
            </a:r>
            <a:r>
              <a:rPr lang="ja-JP" altLang="en-US" smtClean="0"/>
              <a:t>”</a:t>
            </a:r>
            <a:r>
              <a:rPr lang="en-US" altLang="ja-JP" smtClean="0"/>
              <a:t> genes and highest fitness</a:t>
            </a:r>
          </a:p>
          <a:p>
            <a:pPr eaLnBrk="1" hangingPunct="1">
              <a:lnSpc>
                <a:spcPct val="90000"/>
              </a:lnSpc>
            </a:pPr>
            <a:r>
              <a:rPr lang="en-US" altLang="en-US" smtClean="0"/>
              <a:t>These organisms survive and reproduce more, passing on their genes, and changing the relative frequency of genes in the gene pool of the next generation (</a:t>
            </a:r>
            <a:r>
              <a:rPr lang="ja-JP" altLang="en-US" smtClean="0"/>
              <a:t>“</a:t>
            </a:r>
            <a:r>
              <a:rPr lang="en-US" altLang="ja-JP" smtClean="0"/>
              <a:t>good</a:t>
            </a:r>
            <a:r>
              <a:rPr lang="ja-JP" altLang="en-US" smtClean="0"/>
              <a:t>”</a:t>
            </a:r>
            <a:r>
              <a:rPr lang="en-US" altLang="ja-JP" smtClean="0"/>
              <a:t> genes appear more frequently)</a:t>
            </a:r>
            <a:endParaRPr lang="en-US" altLang="en-US" smtClean="0"/>
          </a:p>
        </p:txBody>
      </p:sp>
    </p:spTree>
  </p:cSld>
  <p:clrMapOvr>
    <a:masterClrMapping/>
  </p:clrMapOvr>
</p:sld>
</file>

<file path=ppt/theme/theme1.xml><?xml version="1.0" encoding="utf-8"?>
<a:theme xmlns:a="http://schemas.openxmlformats.org/drawingml/2006/main" name="Textured">
  <a:themeElements>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F6C859F0E51B4E8CAAC9448BB9A517" ma:contentTypeVersion="" ma:contentTypeDescription="Create a new document." ma:contentTypeScope="" ma:versionID="14ca894cf831fb6a29792b95be7d80da">
  <xsd:schema xmlns:xsd="http://www.w3.org/2001/XMLSchema" xmlns:xs="http://www.w3.org/2001/XMLSchema" xmlns:p="http://schemas.microsoft.com/office/2006/metadata/properties" targetNamespace="http://schemas.microsoft.com/office/2006/metadata/properties" ma:root="true" ma:fieldsID="9b938d1d0e22567bcc0762bf6997737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85446E-B3F9-404E-95CE-C047E73DB1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69EC4F6-13E5-4BEB-8D24-6ABAF2CC8C26}">
  <ds:schemaRefs>
    <ds:schemaRef ds:uri="http://schemas.microsoft.com/sharepoint/v3/contenttype/forms"/>
  </ds:schemaRefs>
</ds:datastoreItem>
</file>

<file path=customXml/itemProps3.xml><?xml version="1.0" encoding="utf-8"?>
<ds:datastoreItem xmlns:ds="http://schemas.openxmlformats.org/officeDocument/2006/customXml" ds:itemID="{D04DB6A4-A8C8-48AE-936A-A5F1E986DB8C}">
  <ds:schemaRef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Textured</Template>
  <TotalTime>528</TotalTime>
  <Words>1378</Words>
  <Application>Microsoft Office PowerPoint</Application>
  <PresentationFormat>On-screen Show (4:3)</PresentationFormat>
  <Paragraphs>118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Tahoma</vt:lpstr>
      <vt:lpstr>MS PGothic</vt:lpstr>
      <vt:lpstr>Arial</vt:lpstr>
      <vt:lpstr>Wingdings</vt:lpstr>
      <vt:lpstr>Calibri</vt:lpstr>
      <vt:lpstr>Textured</vt:lpstr>
      <vt:lpstr>Part I Variation and Adapatation   Part II Natural Selection</vt:lpstr>
      <vt:lpstr>Are individuals in a population of a species the same?</vt:lpstr>
      <vt:lpstr>Dog Variation</vt:lpstr>
      <vt:lpstr>What causes variation?  There are 2 main causes of variations in a population:</vt:lpstr>
      <vt:lpstr>What causes variation?  There are 2 main causes of variations in a population:</vt:lpstr>
      <vt:lpstr>How does variation lead to evolution?</vt:lpstr>
      <vt:lpstr>How does variation lead to evolution?</vt:lpstr>
      <vt:lpstr>How does variation lead to evolution?</vt:lpstr>
      <vt:lpstr>How does variation lead to evolution?</vt:lpstr>
      <vt:lpstr>How does variation lead to evolution?</vt:lpstr>
      <vt:lpstr>Darwin’s Observations</vt:lpstr>
      <vt:lpstr>Darwin’s Observations</vt:lpstr>
      <vt:lpstr>The influence of others on Darwin</vt:lpstr>
      <vt:lpstr>The influence of others on Darwin</vt:lpstr>
      <vt:lpstr>Artificial Selection – The influence of farmers and breeders on Darwin</vt:lpstr>
      <vt:lpstr>PowerPoint Presentation</vt:lpstr>
      <vt:lpstr>What is natural selection?</vt:lpstr>
      <vt:lpstr>Darwin’s Idea</vt:lpstr>
      <vt:lpstr>What is natural selection?</vt:lpstr>
      <vt:lpstr>What is natural selection?</vt:lpstr>
      <vt:lpstr>EX.  Giraffes</vt:lpstr>
      <vt:lpstr>EX.  Giraffes</vt:lpstr>
      <vt:lpstr>Types of Natural Selection</vt:lpstr>
      <vt:lpstr>Types of Natural Selection</vt:lpstr>
      <vt:lpstr>Types of Natural Selection</vt:lpstr>
      <vt:lpstr>Types of Natural Selection</vt:lpstr>
      <vt:lpstr>Types of Natural Selection</vt:lpstr>
      <vt:lpstr>Speciation</vt:lpstr>
      <vt:lpstr>Speciation</vt:lpstr>
      <vt:lpstr>Speciation: Anagenesis vs Cladogenesis</vt:lpstr>
      <vt:lpstr>Types of Speciation</vt:lpstr>
      <vt:lpstr>Patterns of Evolution</vt:lpstr>
      <vt:lpstr>Remember…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Mcleod, Alison</dc:creator>
  <cp:lastModifiedBy>Richard Ochran</cp:lastModifiedBy>
  <cp:revision>61</cp:revision>
  <cp:lastPrinted>1601-01-01T00:00:00Z</cp:lastPrinted>
  <dcterms:created xsi:type="dcterms:W3CDTF">1601-01-01T00:00:00Z</dcterms:created>
  <dcterms:modified xsi:type="dcterms:W3CDTF">2014-12-23T03:21:58Z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