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71" r:id="rId4"/>
    <p:sldId id="260" r:id="rId5"/>
    <p:sldId id="272" r:id="rId6"/>
    <p:sldId id="259" r:id="rId7"/>
    <p:sldId id="261" r:id="rId8"/>
    <p:sldId id="262" r:id="rId9"/>
    <p:sldId id="268" r:id="rId10"/>
    <p:sldId id="263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2046" y="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96BBF-CC5D-4108-B66D-C1E543B8CD86}" type="datetimeFigureOut">
              <a:rPr lang="en-CA" smtClean="0"/>
              <a:t>2014-12-24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5A6D3-57B4-4652-B19E-1EC68B29DA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84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8E518-8D22-4561-BA29-C9FBB4433D7A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55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B06-55FB-46A0-A350-C000D3214593}" type="datetimeFigureOut">
              <a:rPr lang="en-GB" smtClean="0"/>
              <a:t>24/12/2014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A9B-F08D-4694-9477-FC037442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03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B06-55FB-46A0-A350-C000D3214593}" type="datetimeFigureOut">
              <a:rPr lang="en-GB" smtClean="0"/>
              <a:t>24/12/2014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A9B-F08D-4694-9477-FC037442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44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B06-55FB-46A0-A350-C000D3214593}" type="datetimeFigureOut">
              <a:rPr lang="en-GB" smtClean="0"/>
              <a:t>24/12/2014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A9B-F08D-4694-9477-FC037442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14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265A2-5AF2-4773-A5A5-0BFF746FDC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2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5615B-91A6-4382-87D2-D123B168578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32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0EDC0-864C-4E37-BDBF-8BA8FBFD09A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35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F74C6-28B6-46B3-9FE2-3250138EC04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15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6B12F-547D-4674-B657-B5D299D3E6C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63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C42A6-D555-458B-AC57-9D2E2D67F33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23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28058-3C6A-4278-8198-4EDFD747FB4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18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E4F1-00DA-410B-9E55-D3129ECFBF7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4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B06-55FB-46A0-A350-C000D3214593}" type="datetimeFigureOut">
              <a:rPr lang="en-GB" smtClean="0"/>
              <a:t>24/12/2014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A9B-F08D-4694-9477-FC037442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8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EC33-775A-48C0-9AEA-650767AEC0F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3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CB582-BAC0-439C-840E-AE76FC65E59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57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CA5F1-5450-42B8-A3CB-521F29FF7CA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81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265A2-5AF2-4773-A5A5-0BFF746FDC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52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5615B-91A6-4382-87D2-D123B168578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0EDC0-864C-4E37-BDBF-8BA8FBFD09A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71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F74C6-28B6-46B3-9FE2-3250138EC04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70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6B12F-547D-4674-B657-B5D299D3E6C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44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C42A6-D555-458B-AC57-9D2E2D67F33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5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28058-3C6A-4278-8198-4EDFD747FB4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7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B06-55FB-46A0-A350-C000D3214593}" type="datetimeFigureOut">
              <a:rPr lang="en-GB" smtClean="0"/>
              <a:t>24/12/2014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A9B-F08D-4694-9477-FC037442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03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E4F1-00DA-410B-9E55-D3129ECFBF7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92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EC33-775A-48C0-9AEA-650767AEC0F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2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CB582-BAC0-439C-840E-AE76FC65E59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44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CA5F1-5450-42B8-A3CB-521F29FF7CA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4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B06-55FB-46A0-A350-C000D3214593}" type="datetimeFigureOut">
              <a:rPr lang="en-GB" smtClean="0"/>
              <a:t>24/12/2014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A9B-F08D-4694-9477-FC037442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2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B06-55FB-46A0-A350-C000D3214593}" type="datetimeFigureOut">
              <a:rPr lang="en-GB" smtClean="0"/>
              <a:t>24/12/2014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A9B-F08D-4694-9477-FC037442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38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B06-55FB-46A0-A350-C000D3214593}" type="datetimeFigureOut">
              <a:rPr lang="en-GB" smtClean="0"/>
              <a:t>24/12/2014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A9B-F08D-4694-9477-FC037442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7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B06-55FB-46A0-A350-C000D3214593}" type="datetimeFigureOut">
              <a:rPr lang="en-GB" smtClean="0"/>
              <a:t>24/12/2014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A9B-F08D-4694-9477-FC037442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2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B06-55FB-46A0-A350-C000D3214593}" type="datetimeFigureOut">
              <a:rPr lang="en-GB" smtClean="0"/>
              <a:t>24/12/2014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A9B-F08D-4694-9477-FC037442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0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CB06-55FB-46A0-A350-C000D3214593}" type="datetimeFigureOut">
              <a:rPr lang="en-GB" smtClean="0"/>
              <a:t>24/12/2014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A9B-F08D-4694-9477-FC037442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8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CB06-55FB-46A0-A350-C000D3214593}" type="datetimeFigureOut">
              <a:rPr lang="en-GB" smtClean="0"/>
              <a:t>24/12/2014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2DA9B-F08D-4694-9477-FC037442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5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CD3F42-9368-4EA6-AFDE-F3A43FB9473B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6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CD3F42-9368-4EA6-AFDE-F3A43FB9473B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bin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Lipids: Fats &amp; Oils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371600"/>
            <a:ext cx="3175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44613"/>
            <a:ext cx="4572000" cy="25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4229100"/>
            <a:ext cx="17176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247650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88640"/>
            <a:ext cx="4608512" cy="21602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Phosphate group on the head of the molecule means the charge on the molecule is unevenly distributed. It is polar and hydrophilic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476672"/>
            <a:ext cx="1152128" cy="37444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/>
          <p:cNvSpPr/>
          <p:nvPr/>
        </p:nvSpPr>
        <p:spPr>
          <a:xfrm>
            <a:off x="1259632" y="3212976"/>
            <a:ext cx="1008112" cy="86409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/>
          <p:cNvSpPr/>
          <p:nvPr/>
        </p:nvSpPr>
        <p:spPr>
          <a:xfrm>
            <a:off x="1259632" y="2060848"/>
            <a:ext cx="1008112" cy="86409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/>
          <p:cNvSpPr/>
          <p:nvPr/>
        </p:nvSpPr>
        <p:spPr>
          <a:xfrm>
            <a:off x="179512" y="188640"/>
            <a:ext cx="1008112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5" idx="6"/>
          </p:cNvCxnSpPr>
          <p:nvPr/>
        </p:nvCxnSpPr>
        <p:spPr>
          <a:xfrm>
            <a:off x="2267744" y="3645024"/>
            <a:ext cx="36724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67744" y="2492896"/>
            <a:ext cx="36724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t0.gstatic.com/images?q=tbn:ANd9GcTwNnmTPu9mNSIiiH-yLlbKxoX_kX0kJPWzn9-N7RqJxphlAepa-aFs0K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598290" cy="22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335387" y="3861048"/>
            <a:ext cx="4536504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>
                <a:latin typeface="Comic Sans MS" pitchFamily="66" charset="0"/>
              </a:rPr>
              <a:t>The hydrocarbon tails do not have an uneven charge distribution. They are non-polar and hydrophobic. 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Bilayer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547260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If placed in water p</a:t>
            </a:r>
            <a:r>
              <a:rPr lang="en-GB" dirty="0">
                <a:latin typeface="Comic Sans MS" pitchFamily="66" charset="0"/>
              </a:rPr>
              <a:t>hospholipids will </a:t>
            </a:r>
            <a:r>
              <a:rPr lang="en-GB" dirty="0" smtClean="0">
                <a:latin typeface="Comic Sans MS" pitchFamily="66" charset="0"/>
              </a:rPr>
              <a:t>arrange themselves in a double layer with the hydrophilic heads pointing outwards and the hydrophobic tails pointing inwards. </a:t>
            </a:r>
          </a:p>
          <a:p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This double layer forms the phospholipid bilayer and is the basis of cell membranes </a:t>
            </a:r>
          </a:p>
          <a:p>
            <a:endParaRPr lang="en-GB" dirty="0"/>
          </a:p>
        </p:txBody>
      </p:sp>
      <p:pic>
        <p:nvPicPr>
          <p:cNvPr id="5122" name="Picture 2" descr="https://encrypted-tbn1.gstatic.com/images?q=tbn:ANd9GcR9xqME-ocZXlxJ3VOYA1aW5siQ5_oWdscnmF-VzG1gPwTAiwx6vohrKF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71" y="1988840"/>
            <a:ext cx="3723634" cy="29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Functions of lipids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Protection of vital organs</a:t>
            </a:r>
          </a:p>
          <a:p>
            <a:r>
              <a:rPr lang="en-GB" dirty="0">
                <a:latin typeface="Comic Sans MS" pitchFamily="66" charset="0"/>
              </a:rPr>
              <a:t>To prevent evaporation in plants &amp; animals</a:t>
            </a:r>
          </a:p>
          <a:p>
            <a:r>
              <a:rPr lang="en-GB" dirty="0">
                <a:latin typeface="Comic Sans MS" pitchFamily="66" charset="0"/>
              </a:rPr>
              <a:t>To insulate the body</a:t>
            </a:r>
          </a:p>
          <a:p>
            <a:r>
              <a:rPr lang="en-GB" dirty="0">
                <a:latin typeface="Comic Sans MS" pitchFamily="66" charset="0"/>
              </a:rPr>
              <a:t>They form the myelin sheath around some neurones</a:t>
            </a:r>
          </a:p>
          <a:p>
            <a:r>
              <a:rPr lang="en-GB" dirty="0">
                <a:latin typeface="Comic Sans MS" pitchFamily="66" charset="0"/>
              </a:rPr>
              <a:t>As a water source (respiration of lipids)</a:t>
            </a:r>
          </a:p>
          <a:p>
            <a:r>
              <a:rPr lang="en-GB" dirty="0">
                <a:latin typeface="Comic Sans MS" pitchFamily="66" charset="0"/>
              </a:rPr>
              <a:t>As a component of cell membranes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5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Key term- Lipid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The name lipid is used to describe a range of substances. Some of the most important of these are triglycerides, usually known as fats and oils 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/>
              <a:t>Types of Lipids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solidFill>
                  <a:schemeClr val="accent1"/>
                </a:solidFill>
              </a:rPr>
              <a:t>Lipids with fatty acids</a:t>
            </a:r>
          </a:p>
          <a:p>
            <a:pPr>
              <a:buFontTx/>
              <a:buNone/>
            </a:pPr>
            <a:r>
              <a:rPr lang="en-US" sz="2800" b="1"/>
              <a:t>		Waxes</a:t>
            </a:r>
          </a:p>
          <a:p>
            <a:pPr>
              <a:buFontTx/>
              <a:buNone/>
            </a:pPr>
            <a:r>
              <a:rPr lang="en-US" sz="2800" b="1"/>
              <a:t>		Fats and oils (trigycerides)</a:t>
            </a:r>
          </a:p>
          <a:p>
            <a:pPr>
              <a:buFontTx/>
              <a:buNone/>
            </a:pPr>
            <a:r>
              <a:rPr lang="en-US" sz="2800" b="1"/>
              <a:t>		Phospholipids</a:t>
            </a:r>
          </a:p>
          <a:p>
            <a:pPr>
              <a:buFontTx/>
              <a:buNone/>
            </a:pPr>
            <a:r>
              <a:rPr lang="en-US" sz="2800" b="1"/>
              <a:t>		Sphingolipids</a:t>
            </a:r>
          </a:p>
          <a:p>
            <a:endParaRPr lang="en-US" sz="2800" b="1"/>
          </a:p>
          <a:p>
            <a:r>
              <a:rPr lang="en-US" sz="2800" b="1">
                <a:solidFill>
                  <a:schemeClr val="accent1"/>
                </a:solidFill>
              </a:rPr>
              <a:t>Lipids without fatty acids</a:t>
            </a:r>
          </a:p>
          <a:p>
            <a:pPr>
              <a:buFontTx/>
              <a:buNone/>
            </a:pPr>
            <a:r>
              <a:rPr lang="en-US" sz="2800" b="1"/>
              <a:t>		Steroids</a:t>
            </a:r>
          </a:p>
        </p:txBody>
      </p:sp>
    </p:spTree>
    <p:extLst>
      <p:ext uri="{BB962C8B-B14F-4D97-AF65-F5344CB8AC3E}">
        <p14:creationId xmlns:p14="http://schemas.microsoft.com/office/powerpoint/2010/main" val="25776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Lipids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Made up of C, H and O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Can exist as fats, oils and waxes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They are insoluble in water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They are a good source of energy (</a:t>
            </a:r>
            <a:r>
              <a:rPr lang="en-GB" dirty="0" err="1" smtClean="0">
                <a:latin typeface="Comic Sans MS" pitchFamily="66" charset="0"/>
              </a:rPr>
              <a:t>38kJ</a:t>
            </a:r>
            <a:r>
              <a:rPr lang="en-GB" dirty="0" smtClean="0">
                <a:latin typeface="Comic Sans MS" pitchFamily="66" charset="0"/>
              </a:rPr>
              <a:t>/g)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They are poor conductors of heat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Most fats &amp; oils are triglycerides</a:t>
            </a:r>
          </a:p>
        </p:txBody>
      </p:sp>
      <p:pic>
        <p:nvPicPr>
          <p:cNvPr id="19460" name="Picture 4" descr="\\Number 3\the brain\My Documents\oildr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87496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4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 triglyceride contains four subunits : glycerol and three fatty acids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dirty="0" smtClean="0"/>
              <a:t>Glycerol- an alcohol 	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3200" dirty="0" smtClean="0"/>
              <a:t>Fatty Acids </a:t>
            </a:r>
            <a:endParaRPr lang="en-GB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apchemcyhs.wikispaces.com/file/view/glycerol2.png/141456527/275x200/glycerol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t="13193" r="31112"/>
          <a:stretch/>
        </p:blipFill>
        <p:spPr bwMode="auto">
          <a:xfrm>
            <a:off x="827584" y="2327256"/>
            <a:ext cx="3312368" cy="37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-gDY5eFITh1uTEzXq8gQrRaLbuLexWR_48UpNcdVig6piy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59"/>
            <a:ext cx="3816424" cy="177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types of fatty acid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biology.clc.uc.edu/graphics/bio104/fatty%20ac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560840" cy="48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51520" y="3140068"/>
            <a:ext cx="6192688" cy="3096344"/>
          </a:xfrm>
          <a:prstGeom prst="wedgeEllipseCallout">
            <a:avLst>
              <a:gd name="adj1" fmla="val -36551"/>
              <a:gd name="adj2" fmla="val 60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itchFamily="66" charset="0"/>
              </a:rPr>
              <a:t>Why are unsaturated fatty acids usually liquid at room temperature, whereas saturated fatty acids are usually solid?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Triglycerides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Comic Sans MS" pitchFamily="66" charset="0"/>
              </a:rPr>
              <a:t>3 fatty acid molecules joined to a glycerol </a:t>
            </a:r>
          </a:p>
          <a:p>
            <a:r>
              <a:rPr lang="en-GB" dirty="0" smtClean="0">
                <a:latin typeface="Comic Sans MS" pitchFamily="66" charset="0"/>
              </a:rPr>
              <a:t>Each fatty acid consists of an acid COOH group joined to a long hydrocarbon chain consisting of carbon and hydrogen </a:t>
            </a:r>
          </a:p>
          <a:p>
            <a:r>
              <a:rPr lang="en-GB" dirty="0" smtClean="0">
                <a:latin typeface="Comic Sans MS" pitchFamily="66" charset="0"/>
              </a:rPr>
              <a:t>The length of the hydrocarbon chain varies but in many of the fatty acids in triglycerides there are between 14 and 16 carbon atoms 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Ester Bonds 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5536" y="1556792"/>
            <a:ext cx="7902297" cy="4688444"/>
            <a:chOff x="630143" y="1484784"/>
            <a:chExt cx="7902297" cy="4688444"/>
          </a:xfrm>
        </p:grpSpPr>
        <p:pic>
          <p:nvPicPr>
            <p:cNvPr id="3074" name="Picture 2" descr="http://mcat-review.org/triacyl-glycerol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43" y="1484784"/>
              <a:ext cx="7902297" cy="468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67944" y="1484784"/>
              <a:ext cx="302433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5718641" y="5229200"/>
            <a:ext cx="30243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ysClr val="windowText" lastClr="000000"/>
                </a:solidFill>
              </a:rPr>
              <a:t>Triglyceride</a:t>
            </a:r>
            <a:r>
              <a:rPr lang="en-GB" dirty="0" smtClean="0">
                <a:solidFill>
                  <a:sysClr val="windowText" lastClr="000000"/>
                </a:solidFill>
              </a:rPr>
              <a:t> 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72481" y="2157570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931217" y="4581261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965629" y="3429000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Phospholipids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These are very similar to triglycerides except that one of the fatty acids is replaced with a phosphate group 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325</Words>
  <Application>Microsoft Office PowerPoint</Application>
  <PresentationFormat>On-screen Show (4:3)</PresentationFormat>
  <Paragraphs>46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Office Theme</vt:lpstr>
      <vt:lpstr>Default Design</vt:lpstr>
      <vt:lpstr>1_Default Design</vt:lpstr>
      <vt:lpstr>Lipids: Fats &amp; Oils </vt:lpstr>
      <vt:lpstr>Key term- Lipid </vt:lpstr>
      <vt:lpstr>Types of Lipids</vt:lpstr>
      <vt:lpstr>Lipids</vt:lpstr>
      <vt:lpstr>A triglyceride contains four subunits : glycerol and three fatty acids</vt:lpstr>
      <vt:lpstr>2 types of fatty acid </vt:lpstr>
      <vt:lpstr>Triglycerides </vt:lpstr>
      <vt:lpstr>Ester Bonds </vt:lpstr>
      <vt:lpstr>Phospholipids </vt:lpstr>
      <vt:lpstr>PowerPoint Presentation</vt:lpstr>
      <vt:lpstr>Bilayer</vt:lpstr>
      <vt:lpstr>Functions of lipids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 and Moph</dc:creator>
  <cp:lastModifiedBy>Richard Ochran</cp:lastModifiedBy>
  <cp:revision>15</cp:revision>
  <dcterms:created xsi:type="dcterms:W3CDTF">2013-09-28T12:12:35Z</dcterms:created>
  <dcterms:modified xsi:type="dcterms:W3CDTF">2014-12-24T13:20:30Z</dcterms:modified>
</cp:coreProperties>
</file>